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06" r:id="rId1"/>
  </p:sldMasterIdLst>
  <p:notesMasterIdLst>
    <p:notesMasterId r:id="rId25"/>
  </p:notesMasterIdLst>
  <p:sldIdLst>
    <p:sldId id="256" r:id="rId2"/>
    <p:sldId id="258" r:id="rId3"/>
    <p:sldId id="259" r:id="rId4"/>
    <p:sldId id="262" r:id="rId5"/>
    <p:sldId id="276" r:id="rId6"/>
    <p:sldId id="277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8" r:id="rId22"/>
    <p:sldId id="280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4E3684-1D92-4B78-AA3F-09ADA1067C18}" v="51" dt="2023-02-01T06:17:05.348"/>
    <p1510:client id="{923FB6C0-4D8A-400C-A5A3-870AED12926B}" v="939" dt="2023-02-01T07:22:59.706"/>
    <p1510:client id="{CE2D4226-B7E0-4E34-A1C0-CC42FAA876B9}" v="234" dt="2023-02-01T09:18:26.365"/>
    <p1510:client id="{D57FB798-0113-46B4-B9DD-AF9CF57258D2}" v="428" dt="2023-02-01T06:00:07.394"/>
    <p1510:client id="{DBE7E8FE-FD8E-40AD-B66C-837EC2F1FDD3}" v="282" dt="2023-02-01T07:48:57.691"/>
    <p1510:client id="{F78FFE0B-AF03-4B9F-A076-77CC034BEB27}" v="323" dt="2023-02-01T08:44:00.5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55" d="100"/>
          <a:sy n="55" d="100"/>
        </p:scale>
        <p:origin x="68" y="2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E68D0C-66E4-4668-A733-3BDCBE09F730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8DED1E7-EF81-43D9-A9F5-999AE41AF401}">
      <dgm:prSet/>
      <dgm:spPr/>
      <dgm:t>
        <a:bodyPr/>
        <a:lstStyle/>
        <a:p>
          <a:r>
            <a:rPr lang="en-US" b="0" dirty="0" err="1"/>
            <a:t>Defination</a:t>
          </a:r>
          <a:r>
            <a:rPr lang="en-US" b="0" dirty="0"/>
            <a:t> of CRF</a:t>
          </a:r>
        </a:p>
      </dgm:t>
    </dgm:pt>
    <dgm:pt modelId="{1DB5A1F6-1E8E-461C-9833-196B821B2845}" type="parTrans" cxnId="{F27601D5-30FB-41B8-9314-359A5137DAB7}">
      <dgm:prSet/>
      <dgm:spPr/>
      <dgm:t>
        <a:bodyPr/>
        <a:lstStyle/>
        <a:p>
          <a:endParaRPr lang="en-US"/>
        </a:p>
      </dgm:t>
    </dgm:pt>
    <dgm:pt modelId="{A5317EEE-7FAB-45E3-826B-96949F1176A0}" type="sibTrans" cxnId="{F27601D5-30FB-41B8-9314-359A5137DAB7}">
      <dgm:prSet/>
      <dgm:spPr/>
      <dgm:t>
        <a:bodyPr/>
        <a:lstStyle/>
        <a:p>
          <a:endParaRPr lang="en-US"/>
        </a:p>
      </dgm:t>
    </dgm:pt>
    <dgm:pt modelId="{6D810412-CCA2-4B0C-BD6D-42892009CC79}">
      <dgm:prSet/>
      <dgm:spPr/>
      <dgm:t>
        <a:bodyPr/>
        <a:lstStyle/>
        <a:p>
          <a:r>
            <a:rPr lang="en-US" b="0" dirty="0"/>
            <a:t>Type of CRF</a:t>
          </a:r>
        </a:p>
      </dgm:t>
    </dgm:pt>
    <dgm:pt modelId="{5A8409F4-F0DC-4966-B09F-940FFE1B4FA4}" type="parTrans" cxnId="{35ACE832-3B34-41C8-AF74-F4A9FA80EF6B}">
      <dgm:prSet/>
      <dgm:spPr/>
      <dgm:t>
        <a:bodyPr/>
        <a:lstStyle/>
        <a:p>
          <a:endParaRPr lang="en-US"/>
        </a:p>
      </dgm:t>
    </dgm:pt>
    <dgm:pt modelId="{8963797D-12BB-4CC8-B631-00D54F44BEE7}" type="sibTrans" cxnId="{35ACE832-3B34-41C8-AF74-F4A9FA80EF6B}">
      <dgm:prSet/>
      <dgm:spPr/>
      <dgm:t>
        <a:bodyPr/>
        <a:lstStyle/>
        <a:p>
          <a:endParaRPr lang="en-US"/>
        </a:p>
      </dgm:t>
    </dgm:pt>
    <dgm:pt modelId="{FCCB9383-B374-4E24-8ECA-E216645DBC02}">
      <dgm:prSet/>
      <dgm:spPr/>
      <dgm:t>
        <a:bodyPr/>
        <a:lstStyle/>
        <a:p>
          <a:r>
            <a:rPr lang="en-US" b="0" dirty="0"/>
            <a:t>Preference</a:t>
          </a:r>
        </a:p>
      </dgm:t>
    </dgm:pt>
    <dgm:pt modelId="{E7387C2B-CA9A-409B-8AF2-B906ED45FC81}" type="parTrans" cxnId="{CE77CE55-BCA1-436A-AAC6-761673FB1001}">
      <dgm:prSet/>
      <dgm:spPr/>
      <dgm:t>
        <a:bodyPr/>
        <a:lstStyle/>
        <a:p>
          <a:endParaRPr lang="en-US"/>
        </a:p>
      </dgm:t>
    </dgm:pt>
    <dgm:pt modelId="{9317C51B-26DC-46A7-9F9E-0B7E3C599C35}" type="sibTrans" cxnId="{CE77CE55-BCA1-436A-AAC6-761673FB1001}">
      <dgm:prSet/>
      <dgm:spPr/>
      <dgm:t>
        <a:bodyPr/>
        <a:lstStyle/>
        <a:p>
          <a:endParaRPr lang="en-US"/>
        </a:p>
      </dgm:t>
    </dgm:pt>
    <dgm:pt modelId="{683A522C-9EC5-4F55-8C3B-4230DF9FF26C}">
      <dgm:prSet/>
      <dgm:spPr/>
      <dgm:t>
        <a:bodyPr/>
        <a:lstStyle/>
        <a:p>
          <a:r>
            <a:rPr lang="en-US" b="0" dirty="0"/>
            <a:t>Element of CRF</a:t>
          </a:r>
        </a:p>
      </dgm:t>
    </dgm:pt>
    <dgm:pt modelId="{E70D9623-80D9-4B98-AC2B-34DD3F478055}" type="parTrans" cxnId="{E62C489E-DF2B-4607-8A00-910F3DE5F62A}">
      <dgm:prSet/>
      <dgm:spPr/>
      <dgm:t>
        <a:bodyPr/>
        <a:lstStyle/>
        <a:p>
          <a:endParaRPr lang="en-US"/>
        </a:p>
      </dgm:t>
    </dgm:pt>
    <dgm:pt modelId="{784A3130-AFB8-4A9F-A1DC-611D27454931}" type="sibTrans" cxnId="{E62C489E-DF2B-4607-8A00-910F3DE5F62A}">
      <dgm:prSet/>
      <dgm:spPr/>
      <dgm:t>
        <a:bodyPr/>
        <a:lstStyle/>
        <a:p>
          <a:endParaRPr lang="en-US"/>
        </a:p>
      </dgm:t>
    </dgm:pt>
    <dgm:pt modelId="{BF1DE765-EA90-4A27-BDC2-FA1B57B25BF8}">
      <dgm:prSet/>
      <dgm:spPr/>
      <dgm:t>
        <a:bodyPr/>
        <a:lstStyle/>
        <a:p>
          <a:r>
            <a:rPr lang="en-US" b="0" dirty="0"/>
            <a:t>Poorly management CRF Development</a:t>
          </a:r>
        </a:p>
      </dgm:t>
    </dgm:pt>
    <dgm:pt modelId="{6AB196B0-F0BE-4283-88A4-6F23F8A151AC}" type="parTrans" cxnId="{7BD2FE5E-9D38-45A5-B3EE-DC542932ACD2}">
      <dgm:prSet/>
      <dgm:spPr/>
      <dgm:t>
        <a:bodyPr/>
        <a:lstStyle/>
        <a:p>
          <a:endParaRPr lang="en-US"/>
        </a:p>
      </dgm:t>
    </dgm:pt>
    <dgm:pt modelId="{BDF13F9A-53F8-4166-969D-1A10D1101395}" type="sibTrans" cxnId="{7BD2FE5E-9D38-45A5-B3EE-DC542932ACD2}">
      <dgm:prSet/>
      <dgm:spPr/>
      <dgm:t>
        <a:bodyPr/>
        <a:lstStyle/>
        <a:p>
          <a:endParaRPr lang="en-US"/>
        </a:p>
      </dgm:t>
    </dgm:pt>
    <dgm:pt modelId="{9AC642B7-041C-4210-B1DD-E8E6E358D7D4}">
      <dgm:prSet/>
      <dgm:spPr/>
      <dgm:t>
        <a:bodyPr/>
        <a:lstStyle/>
        <a:p>
          <a:r>
            <a:rPr lang="en-US" b="0" dirty="0"/>
            <a:t>Process of paper CRF and E-CRF</a:t>
          </a:r>
        </a:p>
      </dgm:t>
    </dgm:pt>
    <dgm:pt modelId="{B5B34EEE-1078-4409-8F1B-1791E4458AB5}" type="parTrans" cxnId="{688850F2-73BA-4F0A-95C4-FDD7D9A90F0F}">
      <dgm:prSet/>
      <dgm:spPr/>
      <dgm:t>
        <a:bodyPr/>
        <a:lstStyle/>
        <a:p>
          <a:endParaRPr lang="en-US"/>
        </a:p>
      </dgm:t>
    </dgm:pt>
    <dgm:pt modelId="{8AEFF0B7-D029-4AC4-8501-C721BEB987A9}" type="sibTrans" cxnId="{688850F2-73BA-4F0A-95C4-FDD7D9A90F0F}">
      <dgm:prSet/>
      <dgm:spPr/>
      <dgm:t>
        <a:bodyPr/>
        <a:lstStyle/>
        <a:p>
          <a:endParaRPr lang="en-US"/>
        </a:p>
      </dgm:t>
    </dgm:pt>
    <dgm:pt modelId="{AEE31616-34D5-4A1C-AC9C-2FAD47D0154C}">
      <dgm:prSet/>
      <dgm:spPr/>
      <dgm:t>
        <a:bodyPr/>
        <a:lstStyle/>
        <a:p>
          <a:r>
            <a:rPr lang="en-US" b="0" dirty="0"/>
            <a:t>CRF </a:t>
          </a:r>
          <a:r>
            <a:rPr lang="en-US" b="0" dirty="0" err="1"/>
            <a:t>Desigining</a:t>
          </a:r>
          <a:r>
            <a:rPr lang="en-US" b="0" dirty="0"/>
            <a:t> team</a:t>
          </a:r>
        </a:p>
      </dgm:t>
    </dgm:pt>
    <dgm:pt modelId="{298060B9-FCF0-4C61-911C-37EB07266493}" type="parTrans" cxnId="{1E1CB7F9-4595-484D-993D-707931B5B748}">
      <dgm:prSet/>
      <dgm:spPr/>
      <dgm:t>
        <a:bodyPr/>
        <a:lstStyle/>
        <a:p>
          <a:endParaRPr lang="en-US"/>
        </a:p>
      </dgm:t>
    </dgm:pt>
    <dgm:pt modelId="{AB11DD9B-D5CB-4751-9817-30ACA3B5A8D7}" type="sibTrans" cxnId="{1E1CB7F9-4595-484D-993D-707931B5B748}">
      <dgm:prSet/>
      <dgm:spPr/>
      <dgm:t>
        <a:bodyPr/>
        <a:lstStyle/>
        <a:p>
          <a:endParaRPr lang="en-US"/>
        </a:p>
      </dgm:t>
    </dgm:pt>
    <dgm:pt modelId="{CD001743-CC0D-4F3F-B00E-E23B615E3F30}">
      <dgm:prSet/>
      <dgm:spPr/>
      <dgm:t>
        <a:bodyPr/>
        <a:lstStyle/>
        <a:p>
          <a:r>
            <a:rPr lang="en-US" b="0" dirty="0"/>
            <a:t>Reference</a:t>
          </a:r>
        </a:p>
      </dgm:t>
    </dgm:pt>
    <dgm:pt modelId="{21DF0D5E-A36C-4959-8C97-8CF3AFB0CBE6}" type="parTrans" cxnId="{F0F92985-541D-4AF7-967E-4BE4D34CA43B}">
      <dgm:prSet/>
      <dgm:spPr/>
      <dgm:t>
        <a:bodyPr/>
        <a:lstStyle/>
        <a:p>
          <a:endParaRPr lang="en-US"/>
        </a:p>
      </dgm:t>
    </dgm:pt>
    <dgm:pt modelId="{77E23221-D81F-465C-930B-FB6A6AA2D539}" type="sibTrans" cxnId="{F0F92985-541D-4AF7-967E-4BE4D34CA43B}">
      <dgm:prSet/>
      <dgm:spPr/>
      <dgm:t>
        <a:bodyPr/>
        <a:lstStyle/>
        <a:p>
          <a:endParaRPr lang="en-US"/>
        </a:p>
      </dgm:t>
    </dgm:pt>
    <dgm:pt modelId="{C38E783B-4458-4228-A295-A6E21009C748}" type="pres">
      <dgm:prSet presAssocID="{54E68D0C-66E4-4668-A733-3BDCBE09F730}" presName="diagram" presStyleCnt="0">
        <dgm:presLayoutVars>
          <dgm:dir/>
          <dgm:resizeHandles val="exact"/>
        </dgm:presLayoutVars>
      </dgm:prSet>
      <dgm:spPr/>
    </dgm:pt>
    <dgm:pt modelId="{68250F6B-59D8-49D3-9A7C-A0CCF34AE400}" type="pres">
      <dgm:prSet presAssocID="{98DED1E7-EF81-43D9-A9F5-999AE41AF401}" presName="node" presStyleLbl="node1" presStyleIdx="0" presStyleCnt="8">
        <dgm:presLayoutVars>
          <dgm:bulletEnabled val="1"/>
        </dgm:presLayoutVars>
      </dgm:prSet>
      <dgm:spPr/>
    </dgm:pt>
    <dgm:pt modelId="{11A15376-E0A4-4534-ACB9-E468F3ED24C2}" type="pres">
      <dgm:prSet presAssocID="{A5317EEE-7FAB-45E3-826B-96949F1176A0}" presName="sibTrans" presStyleCnt="0"/>
      <dgm:spPr/>
    </dgm:pt>
    <dgm:pt modelId="{6055FA44-AF55-4C95-A891-156426C82419}" type="pres">
      <dgm:prSet presAssocID="{6D810412-CCA2-4B0C-BD6D-42892009CC79}" presName="node" presStyleLbl="node1" presStyleIdx="1" presStyleCnt="8">
        <dgm:presLayoutVars>
          <dgm:bulletEnabled val="1"/>
        </dgm:presLayoutVars>
      </dgm:prSet>
      <dgm:spPr/>
    </dgm:pt>
    <dgm:pt modelId="{72071ECC-B7FF-45D0-A758-036CD0FB3030}" type="pres">
      <dgm:prSet presAssocID="{8963797D-12BB-4CC8-B631-00D54F44BEE7}" presName="sibTrans" presStyleCnt="0"/>
      <dgm:spPr/>
    </dgm:pt>
    <dgm:pt modelId="{F8E4682A-44A8-4F15-B459-7D244C4971C7}" type="pres">
      <dgm:prSet presAssocID="{FCCB9383-B374-4E24-8ECA-E216645DBC02}" presName="node" presStyleLbl="node1" presStyleIdx="2" presStyleCnt="8">
        <dgm:presLayoutVars>
          <dgm:bulletEnabled val="1"/>
        </dgm:presLayoutVars>
      </dgm:prSet>
      <dgm:spPr/>
    </dgm:pt>
    <dgm:pt modelId="{0FB8AADC-1400-4FFA-9F5E-B3CDB057CD42}" type="pres">
      <dgm:prSet presAssocID="{9317C51B-26DC-46A7-9F9E-0B7E3C599C35}" presName="sibTrans" presStyleCnt="0"/>
      <dgm:spPr/>
    </dgm:pt>
    <dgm:pt modelId="{17F88988-CD6A-4F92-B137-F2969A660BC1}" type="pres">
      <dgm:prSet presAssocID="{683A522C-9EC5-4F55-8C3B-4230DF9FF26C}" presName="node" presStyleLbl="node1" presStyleIdx="3" presStyleCnt="8">
        <dgm:presLayoutVars>
          <dgm:bulletEnabled val="1"/>
        </dgm:presLayoutVars>
      </dgm:prSet>
      <dgm:spPr/>
    </dgm:pt>
    <dgm:pt modelId="{B976D614-354C-4D2F-89E4-DC8857C8A643}" type="pres">
      <dgm:prSet presAssocID="{784A3130-AFB8-4A9F-A1DC-611D27454931}" presName="sibTrans" presStyleCnt="0"/>
      <dgm:spPr/>
    </dgm:pt>
    <dgm:pt modelId="{0268C02A-E384-479E-83F6-7DE5D500FD8C}" type="pres">
      <dgm:prSet presAssocID="{BF1DE765-EA90-4A27-BDC2-FA1B57B25BF8}" presName="node" presStyleLbl="node1" presStyleIdx="4" presStyleCnt="8">
        <dgm:presLayoutVars>
          <dgm:bulletEnabled val="1"/>
        </dgm:presLayoutVars>
      </dgm:prSet>
      <dgm:spPr/>
    </dgm:pt>
    <dgm:pt modelId="{ABC2B942-D2D6-492B-8DC9-538A3FC76148}" type="pres">
      <dgm:prSet presAssocID="{BDF13F9A-53F8-4166-969D-1A10D1101395}" presName="sibTrans" presStyleCnt="0"/>
      <dgm:spPr/>
    </dgm:pt>
    <dgm:pt modelId="{0D3339B2-D297-40B8-8C43-FA0F961497E1}" type="pres">
      <dgm:prSet presAssocID="{9AC642B7-041C-4210-B1DD-E8E6E358D7D4}" presName="node" presStyleLbl="node1" presStyleIdx="5" presStyleCnt="8">
        <dgm:presLayoutVars>
          <dgm:bulletEnabled val="1"/>
        </dgm:presLayoutVars>
      </dgm:prSet>
      <dgm:spPr/>
    </dgm:pt>
    <dgm:pt modelId="{92BC04CC-7FE1-4937-8A9F-16BA67005461}" type="pres">
      <dgm:prSet presAssocID="{8AEFF0B7-D029-4AC4-8501-C721BEB987A9}" presName="sibTrans" presStyleCnt="0"/>
      <dgm:spPr/>
    </dgm:pt>
    <dgm:pt modelId="{548BE5A0-8892-4721-B1F7-215DFC3D29D2}" type="pres">
      <dgm:prSet presAssocID="{AEE31616-34D5-4A1C-AC9C-2FAD47D0154C}" presName="node" presStyleLbl="node1" presStyleIdx="6" presStyleCnt="8">
        <dgm:presLayoutVars>
          <dgm:bulletEnabled val="1"/>
        </dgm:presLayoutVars>
      </dgm:prSet>
      <dgm:spPr/>
    </dgm:pt>
    <dgm:pt modelId="{80F8A1B3-E1C3-40D7-AF77-6A24E2CCC734}" type="pres">
      <dgm:prSet presAssocID="{AB11DD9B-D5CB-4751-9817-30ACA3B5A8D7}" presName="sibTrans" presStyleCnt="0"/>
      <dgm:spPr/>
    </dgm:pt>
    <dgm:pt modelId="{E4DF9CF2-3D38-48BE-837F-886B6AF559AA}" type="pres">
      <dgm:prSet presAssocID="{CD001743-CC0D-4F3F-B00E-E23B615E3F30}" presName="node" presStyleLbl="node1" presStyleIdx="7" presStyleCnt="8">
        <dgm:presLayoutVars>
          <dgm:bulletEnabled val="1"/>
        </dgm:presLayoutVars>
      </dgm:prSet>
      <dgm:spPr/>
    </dgm:pt>
  </dgm:ptLst>
  <dgm:cxnLst>
    <dgm:cxn modelId="{5BCEC900-804F-4751-8625-0B81FEAF65BF}" type="presOf" srcId="{98DED1E7-EF81-43D9-A9F5-999AE41AF401}" destId="{68250F6B-59D8-49D3-9A7C-A0CCF34AE400}" srcOrd="0" destOrd="0" presId="urn:microsoft.com/office/officeart/2005/8/layout/default"/>
    <dgm:cxn modelId="{2BEACF08-984F-4A59-AD12-570E87C7FB0B}" type="presOf" srcId="{683A522C-9EC5-4F55-8C3B-4230DF9FF26C}" destId="{17F88988-CD6A-4F92-B137-F2969A660BC1}" srcOrd="0" destOrd="0" presId="urn:microsoft.com/office/officeart/2005/8/layout/default"/>
    <dgm:cxn modelId="{ACDABD18-2D98-4F38-AF7B-1915EBAECC16}" type="presOf" srcId="{CD001743-CC0D-4F3F-B00E-E23B615E3F30}" destId="{E4DF9CF2-3D38-48BE-837F-886B6AF559AA}" srcOrd="0" destOrd="0" presId="urn:microsoft.com/office/officeart/2005/8/layout/default"/>
    <dgm:cxn modelId="{96700119-C9C7-42FD-BA39-78553C85FB51}" type="presOf" srcId="{AEE31616-34D5-4A1C-AC9C-2FAD47D0154C}" destId="{548BE5A0-8892-4721-B1F7-215DFC3D29D2}" srcOrd="0" destOrd="0" presId="urn:microsoft.com/office/officeart/2005/8/layout/default"/>
    <dgm:cxn modelId="{35ACE832-3B34-41C8-AF74-F4A9FA80EF6B}" srcId="{54E68D0C-66E4-4668-A733-3BDCBE09F730}" destId="{6D810412-CCA2-4B0C-BD6D-42892009CC79}" srcOrd="1" destOrd="0" parTransId="{5A8409F4-F0DC-4966-B09F-940FFE1B4FA4}" sibTransId="{8963797D-12BB-4CC8-B631-00D54F44BEE7}"/>
    <dgm:cxn modelId="{7BD2FE5E-9D38-45A5-B3EE-DC542932ACD2}" srcId="{54E68D0C-66E4-4668-A733-3BDCBE09F730}" destId="{BF1DE765-EA90-4A27-BDC2-FA1B57B25BF8}" srcOrd="4" destOrd="0" parTransId="{6AB196B0-F0BE-4283-88A4-6F23F8A151AC}" sibTransId="{BDF13F9A-53F8-4166-969D-1A10D1101395}"/>
    <dgm:cxn modelId="{58A17644-3443-4A8F-B580-86428388D66A}" type="presOf" srcId="{6D810412-CCA2-4B0C-BD6D-42892009CC79}" destId="{6055FA44-AF55-4C95-A891-156426C82419}" srcOrd="0" destOrd="0" presId="urn:microsoft.com/office/officeart/2005/8/layout/default"/>
    <dgm:cxn modelId="{67696246-4E3D-47AC-B757-9880975C4BD6}" type="presOf" srcId="{54E68D0C-66E4-4668-A733-3BDCBE09F730}" destId="{C38E783B-4458-4228-A295-A6E21009C748}" srcOrd="0" destOrd="0" presId="urn:microsoft.com/office/officeart/2005/8/layout/default"/>
    <dgm:cxn modelId="{A0B8CB72-5BA4-4CA6-8C99-1A6465A33086}" type="presOf" srcId="{9AC642B7-041C-4210-B1DD-E8E6E358D7D4}" destId="{0D3339B2-D297-40B8-8C43-FA0F961497E1}" srcOrd="0" destOrd="0" presId="urn:microsoft.com/office/officeart/2005/8/layout/default"/>
    <dgm:cxn modelId="{CE77CE55-BCA1-436A-AAC6-761673FB1001}" srcId="{54E68D0C-66E4-4668-A733-3BDCBE09F730}" destId="{FCCB9383-B374-4E24-8ECA-E216645DBC02}" srcOrd="2" destOrd="0" parTransId="{E7387C2B-CA9A-409B-8AF2-B906ED45FC81}" sibTransId="{9317C51B-26DC-46A7-9F9E-0B7E3C599C35}"/>
    <dgm:cxn modelId="{F0F92985-541D-4AF7-967E-4BE4D34CA43B}" srcId="{54E68D0C-66E4-4668-A733-3BDCBE09F730}" destId="{CD001743-CC0D-4F3F-B00E-E23B615E3F30}" srcOrd="7" destOrd="0" parTransId="{21DF0D5E-A36C-4959-8C97-8CF3AFB0CBE6}" sibTransId="{77E23221-D81F-465C-930B-FB6A6AA2D539}"/>
    <dgm:cxn modelId="{DA7FA889-30A7-4269-95B5-9F8B73EB32BB}" type="presOf" srcId="{BF1DE765-EA90-4A27-BDC2-FA1B57B25BF8}" destId="{0268C02A-E384-479E-83F6-7DE5D500FD8C}" srcOrd="0" destOrd="0" presId="urn:microsoft.com/office/officeart/2005/8/layout/default"/>
    <dgm:cxn modelId="{E62C489E-DF2B-4607-8A00-910F3DE5F62A}" srcId="{54E68D0C-66E4-4668-A733-3BDCBE09F730}" destId="{683A522C-9EC5-4F55-8C3B-4230DF9FF26C}" srcOrd="3" destOrd="0" parTransId="{E70D9623-80D9-4B98-AC2B-34DD3F478055}" sibTransId="{784A3130-AFB8-4A9F-A1DC-611D27454931}"/>
    <dgm:cxn modelId="{ED1644C4-5C8E-49C5-BFEE-22FD5D98139D}" type="presOf" srcId="{FCCB9383-B374-4E24-8ECA-E216645DBC02}" destId="{F8E4682A-44A8-4F15-B459-7D244C4971C7}" srcOrd="0" destOrd="0" presId="urn:microsoft.com/office/officeart/2005/8/layout/default"/>
    <dgm:cxn modelId="{F27601D5-30FB-41B8-9314-359A5137DAB7}" srcId="{54E68D0C-66E4-4668-A733-3BDCBE09F730}" destId="{98DED1E7-EF81-43D9-A9F5-999AE41AF401}" srcOrd="0" destOrd="0" parTransId="{1DB5A1F6-1E8E-461C-9833-196B821B2845}" sibTransId="{A5317EEE-7FAB-45E3-826B-96949F1176A0}"/>
    <dgm:cxn modelId="{688850F2-73BA-4F0A-95C4-FDD7D9A90F0F}" srcId="{54E68D0C-66E4-4668-A733-3BDCBE09F730}" destId="{9AC642B7-041C-4210-B1DD-E8E6E358D7D4}" srcOrd="5" destOrd="0" parTransId="{B5B34EEE-1078-4409-8F1B-1791E4458AB5}" sibTransId="{8AEFF0B7-D029-4AC4-8501-C721BEB987A9}"/>
    <dgm:cxn modelId="{1E1CB7F9-4595-484D-993D-707931B5B748}" srcId="{54E68D0C-66E4-4668-A733-3BDCBE09F730}" destId="{AEE31616-34D5-4A1C-AC9C-2FAD47D0154C}" srcOrd="6" destOrd="0" parTransId="{298060B9-FCF0-4C61-911C-37EB07266493}" sibTransId="{AB11DD9B-D5CB-4751-9817-30ACA3B5A8D7}"/>
    <dgm:cxn modelId="{CB37B1DF-2040-4F85-87C0-9C2C0AE33FD9}" type="presParOf" srcId="{C38E783B-4458-4228-A295-A6E21009C748}" destId="{68250F6B-59D8-49D3-9A7C-A0CCF34AE400}" srcOrd="0" destOrd="0" presId="urn:microsoft.com/office/officeart/2005/8/layout/default"/>
    <dgm:cxn modelId="{B55F6A8B-63A4-434C-B36B-BA5225DD672A}" type="presParOf" srcId="{C38E783B-4458-4228-A295-A6E21009C748}" destId="{11A15376-E0A4-4534-ACB9-E468F3ED24C2}" srcOrd="1" destOrd="0" presId="urn:microsoft.com/office/officeart/2005/8/layout/default"/>
    <dgm:cxn modelId="{A2B7B619-14CE-49B6-8747-2BB4C99F2504}" type="presParOf" srcId="{C38E783B-4458-4228-A295-A6E21009C748}" destId="{6055FA44-AF55-4C95-A891-156426C82419}" srcOrd="2" destOrd="0" presId="urn:microsoft.com/office/officeart/2005/8/layout/default"/>
    <dgm:cxn modelId="{E997134A-F50A-406C-AB3A-7464C2C058C0}" type="presParOf" srcId="{C38E783B-4458-4228-A295-A6E21009C748}" destId="{72071ECC-B7FF-45D0-A758-036CD0FB3030}" srcOrd="3" destOrd="0" presId="urn:microsoft.com/office/officeart/2005/8/layout/default"/>
    <dgm:cxn modelId="{0F1E64F0-83A2-49F6-B42F-D1FEF92914EE}" type="presParOf" srcId="{C38E783B-4458-4228-A295-A6E21009C748}" destId="{F8E4682A-44A8-4F15-B459-7D244C4971C7}" srcOrd="4" destOrd="0" presId="urn:microsoft.com/office/officeart/2005/8/layout/default"/>
    <dgm:cxn modelId="{2088C32C-E22A-4CD1-B401-E7297E61BBF9}" type="presParOf" srcId="{C38E783B-4458-4228-A295-A6E21009C748}" destId="{0FB8AADC-1400-4FFA-9F5E-B3CDB057CD42}" srcOrd="5" destOrd="0" presId="urn:microsoft.com/office/officeart/2005/8/layout/default"/>
    <dgm:cxn modelId="{E6D49FCD-3166-4B09-B1B0-611DE657BB7A}" type="presParOf" srcId="{C38E783B-4458-4228-A295-A6E21009C748}" destId="{17F88988-CD6A-4F92-B137-F2969A660BC1}" srcOrd="6" destOrd="0" presId="urn:microsoft.com/office/officeart/2005/8/layout/default"/>
    <dgm:cxn modelId="{223141F7-A88D-43C6-893A-948E0DA4509F}" type="presParOf" srcId="{C38E783B-4458-4228-A295-A6E21009C748}" destId="{B976D614-354C-4D2F-89E4-DC8857C8A643}" srcOrd="7" destOrd="0" presId="urn:microsoft.com/office/officeart/2005/8/layout/default"/>
    <dgm:cxn modelId="{C2283A7F-1AC9-4A92-9147-52492C857385}" type="presParOf" srcId="{C38E783B-4458-4228-A295-A6E21009C748}" destId="{0268C02A-E384-479E-83F6-7DE5D500FD8C}" srcOrd="8" destOrd="0" presId="urn:microsoft.com/office/officeart/2005/8/layout/default"/>
    <dgm:cxn modelId="{01C7CE2C-D3F1-4398-B26A-B767ED0BFE0C}" type="presParOf" srcId="{C38E783B-4458-4228-A295-A6E21009C748}" destId="{ABC2B942-D2D6-492B-8DC9-538A3FC76148}" srcOrd="9" destOrd="0" presId="urn:microsoft.com/office/officeart/2005/8/layout/default"/>
    <dgm:cxn modelId="{4B604839-40A1-4577-8DDE-20FC61307A24}" type="presParOf" srcId="{C38E783B-4458-4228-A295-A6E21009C748}" destId="{0D3339B2-D297-40B8-8C43-FA0F961497E1}" srcOrd="10" destOrd="0" presId="urn:microsoft.com/office/officeart/2005/8/layout/default"/>
    <dgm:cxn modelId="{AE3796A7-1978-4236-9589-3BAEEBBE5FFD}" type="presParOf" srcId="{C38E783B-4458-4228-A295-A6E21009C748}" destId="{92BC04CC-7FE1-4937-8A9F-16BA67005461}" srcOrd="11" destOrd="0" presId="urn:microsoft.com/office/officeart/2005/8/layout/default"/>
    <dgm:cxn modelId="{1137F4A6-BE22-4F92-97B6-D7CD9DB53F21}" type="presParOf" srcId="{C38E783B-4458-4228-A295-A6E21009C748}" destId="{548BE5A0-8892-4721-B1F7-215DFC3D29D2}" srcOrd="12" destOrd="0" presId="urn:microsoft.com/office/officeart/2005/8/layout/default"/>
    <dgm:cxn modelId="{67CCCBD6-2A06-4DE9-BFD4-098F05DB1668}" type="presParOf" srcId="{C38E783B-4458-4228-A295-A6E21009C748}" destId="{80F8A1B3-E1C3-40D7-AF77-6A24E2CCC734}" srcOrd="13" destOrd="0" presId="urn:microsoft.com/office/officeart/2005/8/layout/default"/>
    <dgm:cxn modelId="{329CDB83-116F-4A67-A9BF-ABD27AA74F72}" type="presParOf" srcId="{C38E783B-4458-4228-A295-A6E21009C748}" destId="{E4DF9CF2-3D38-48BE-837F-886B6AF559AA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E37958-F3DE-424C-A073-55B204B312E4}" type="doc">
      <dgm:prSet loTypeId="urn:microsoft.com/office/officeart/2018/2/layout/IconVerticalSolidList" loCatId="icon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B50EDD6-E50A-47E4-BCEA-FD03FA58C42C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 b="0" dirty="0">
              <a:latin typeface="Garamond" panose="02020404030301010803"/>
            </a:rPr>
            <a:t>As per ICH GCP,CRF is defined as –A printed </a:t>
          </a:r>
          <a:r>
            <a:rPr lang="en-US" b="0" dirty="0" err="1">
              <a:latin typeface="Garamond" panose="02020404030301010803"/>
            </a:rPr>
            <a:t>paper,Optical</a:t>
          </a:r>
          <a:r>
            <a:rPr lang="en-US" b="0" dirty="0">
              <a:latin typeface="Garamond" panose="02020404030301010803"/>
            </a:rPr>
            <a:t> or electronic documents are designed to record all the protocol  required information to be reported to the sponsor on each trial subject.</a:t>
          </a:r>
          <a:endParaRPr lang="en-US" b="0" dirty="0"/>
        </a:p>
      </dgm:t>
    </dgm:pt>
    <dgm:pt modelId="{F9122211-FE5F-4552-800E-DA882B6BF751}" type="parTrans" cxnId="{EA5F811F-7906-4088-9978-FB0A86485F25}">
      <dgm:prSet/>
      <dgm:spPr/>
      <dgm:t>
        <a:bodyPr/>
        <a:lstStyle/>
        <a:p>
          <a:endParaRPr lang="en-US"/>
        </a:p>
      </dgm:t>
    </dgm:pt>
    <dgm:pt modelId="{E22745A7-99D7-4BF1-9B5D-F462F78CCE5E}" type="sibTrans" cxnId="{EA5F811F-7906-4088-9978-FB0A86485F25}">
      <dgm:prSet/>
      <dgm:spPr/>
      <dgm:t>
        <a:bodyPr/>
        <a:lstStyle/>
        <a:p>
          <a:endParaRPr lang="en-US"/>
        </a:p>
      </dgm:t>
    </dgm:pt>
    <dgm:pt modelId="{B0EAA7AD-F483-4936-96F7-D2CE21D770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Working </a:t>
          </a:r>
          <a:r>
            <a:rPr lang="en-US" b="0" dirty="0" err="1"/>
            <a:t>Defination</a:t>
          </a:r>
          <a:r>
            <a:rPr lang="en-US" b="0" dirty="0"/>
            <a:t>-CRF Is a tool designed by sponsor to capture the transcription o protocol specific data from source documents to </a:t>
          </a:r>
          <a:r>
            <a:rPr lang="en-US" b="0" dirty="0" err="1"/>
            <a:t>crf</a:t>
          </a:r>
          <a:endParaRPr lang="en-US" b="0" dirty="0"/>
        </a:p>
      </dgm:t>
    </dgm:pt>
    <dgm:pt modelId="{41505B50-4DF5-4598-8EDA-97DA8537BAC0}" type="parTrans" cxnId="{57C86013-A2D7-4581-A6C0-C4D6F2770B06}">
      <dgm:prSet/>
      <dgm:spPr/>
      <dgm:t>
        <a:bodyPr/>
        <a:lstStyle/>
        <a:p>
          <a:endParaRPr lang="en-US"/>
        </a:p>
      </dgm:t>
    </dgm:pt>
    <dgm:pt modelId="{674F6CF5-6DBB-4B9B-926D-FEA9627157ED}" type="sibTrans" cxnId="{57C86013-A2D7-4581-A6C0-C4D6F2770B06}">
      <dgm:prSet/>
      <dgm:spPr/>
      <dgm:t>
        <a:bodyPr/>
        <a:lstStyle/>
        <a:p>
          <a:endParaRPr lang="en-US"/>
        </a:p>
      </dgm:t>
    </dgm:pt>
    <dgm:pt modelId="{0EEEDFE7-9D88-4200-854A-032DB9ECF697}" type="pres">
      <dgm:prSet presAssocID="{32E37958-F3DE-424C-A073-55B204B312E4}" presName="root" presStyleCnt="0">
        <dgm:presLayoutVars>
          <dgm:dir/>
          <dgm:resizeHandles val="exact"/>
        </dgm:presLayoutVars>
      </dgm:prSet>
      <dgm:spPr/>
    </dgm:pt>
    <dgm:pt modelId="{1A2BB78C-6BF0-4D21-ADCD-80D22FFC9AC8}" type="pres">
      <dgm:prSet presAssocID="{5B50EDD6-E50A-47E4-BCEA-FD03FA58C42C}" presName="compNode" presStyleCnt="0"/>
      <dgm:spPr/>
    </dgm:pt>
    <dgm:pt modelId="{615139EA-B509-4CC2-BD14-ABEC59904FF6}" type="pres">
      <dgm:prSet presAssocID="{5B50EDD6-E50A-47E4-BCEA-FD03FA58C42C}" presName="bgRect" presStyleLbl="bgShp" presStyleIdx="0" presStyleCnt="2"/>
      <dgm:spPr/>
    </dgm:pt>
    <dgm:pt modelId="{346BAB66-D4BD-42A0-A6FC-D88356A92DD9}" type="pres">
      <dgm:prSet presAssocID="{5B50EDD6-E50A-47E4-BCEA-FD03FA58C42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DB20A0D9-82E3-40E4-A8C4-DBFC368B3668}" type="pres">
      <dgm:prSet presAssocID="{5B50EDD6-E50A-47E4-BCEA-FD03FA58C42C}" presName="spaceRect" presStyleCnt="0"/>
      <dgm:spPr/>
    </dgm:pt>
    <dgm:pt modelId="{1AC8486A-B180-4600-B6FB-703B695DCB1D}" type="pres">
      <dgm:prSet presAssocID="{5B50EDD6-E50A-47E4-BCEA-FD03FA58C42C}" presName="parTx" presStyleLbl="revTx" presStyleIdx="0" presStyleCnt="2">
        <dgm:presLayoutVars>
          <dgm:chMax val="0"/>
          <dgm:chPref val="0"/>
        </dgm:presLayoutVars>
      </dgm:prSet>
      <dgm:spPr/>
    </dgm:pt>
    <dgm:pt modelId="{AA89A80D-ECFE-4984-B77B-4F9B208F78A8}" type="pres">
      <dgm:prSet presAssocID="{E22745A7-99D7-4BF1-9B5D-F462F78CCE5E}" presName="sibTrans" presStyleCnt="0"/>
      <dgm:spPr/>
    </dgm:pt>
    <dgm:pt modelId="{2E166D39-0C94-41A8-BFDD-7F962C93B488}" type="pres">
      <dgm:prSet presAssocID="{B0EAA7AD-F483-4936-96F7-D2CE21D77091}" presName="compNode" presStyleCnt="0"/>
      <dgm:spPr/>
    </dgm:pt>
    <dgm:pt modelId="{D867D58E-9EBE-431F-96A9-B188D993EDD8}" type="pres">
      <dgm:prSet presAssocID="{B0EAA7AD-F483-4936-96F7-D2CE21D77091}" presName="bgRect" presStyleLbl="bgShp" presStyleIdx="1" presStyleCnt="2"/>
      <dgm:spPr/>
    </dgm:pt>
    <dgm:pt modelId="{42C802A4-D282-408F-B073-1A9CAD1685B7}" type="pres">
      <dgm:prSet presAssocID="{B0EAA7AD-F483-4936-96F7-D2CE21D7709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F6C9946-6B1B-49ED-A01D-029603ECD52C}" type="pres">
      <dgm:prSet presAssocID="{B0EAA7AD-F483-4936-96F7-D2CE21D77091}" presName="spaceRect" presStyleCnt="0"/>
      <dgm:spPr/>
    </dgm:pt>
    <dgm:pt modelId="{9DED862C-8BAD-434F-9C31-4598B54DD2FA}" type="pres">
      <dgm:prSet presAssocID="{B0EAA7AD-F483-4936-96F7-D2CE21D77091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57C86013-A2D7-4581-A6C0-C4D6F2770B06}" srcId="{32E37958-F3DE-424C-A073-55B204B312E4}" destId="{B0EAA7AD-F483-4936-96F7-D2CE21D77091}" srcOrd="1" destOrd="0" parTransId="{41505B50-4DF5-4598-8EDA-97DA8537BAC0}" sibTransId="{674F6CF5-6DBB-4B9B-926D-FEA9627157ED}"/>
    <dgm:cxn modelId="{EA5F811F-7906-4088-9978-FB0A86485F25}" srcId="{32E37958-F3DE-424C-A073-55B204B312E4}" destId="{5B50EDD6-E50A-47E4-BCEA-FD03FA58C42C}" srcOrd="0" destOrd="0" parTransId="{F9122211-FE5F-4552-800E-DA882B6BF751}" sibTransId="{E22745A7-99D7-4BF1-9B5D-F462F78CCE5E}"/>
    <dgm:cxn modelId="{65AEA531-1D89-44FB-93AB-27F6561FD63D}" type="presOf" srcId="{32E37958-F3DE-424C-A073-55B204B312E4}" destId="{0EEEDFE7-9D88-4200-854A-032DB9ECF697}" srcOrd="0" destOrd="0" presId="urn:microsoft.com/office/officeart/2018/2/layout/IconVerticalSolidList"/>
    <dgm:cxn modelId="{C4E51E32-6912-4821-8E1C-0BC6B8BF9E1B}" type="presOf" srcId="{B0EAA7AD-F483-4936-96F7-D2CE21D77091}" destId="{9DED862C-8BAD-434F-9C31-4598B54DD2FA}" srcOrd="0" destOrd="0" presId="urn:microsoft.com/office/officeart/2018/2/layout/IconVerticalSolidList"/>
    <dgm:cxn modelId="{F0CA78C0-3918-48E4-B9E8-C09C7C394D5D}" type="presOf" srcId="{5B50EDD6-E50A-47E4-BCEA-FD03FA58C42C}" destId="{1AC8486A-B180-4600-B6FB-703B695DCB1D}" srcOrd="0" destOrd="0" presId="urn:microsoft.com/office/officeart/2018/2/layout/IconVerticalSolidList"/>
    <dgm:cxn modelId="{3722E534-9A7F-4788-A1A0-051E090D969F}" type="presParOf" srcId="{0EEEDFE7-9D88-4200-854A-032DB9ECF697}" destId="{1A2BB78C-6BF0-4D21-ADCD-80D22FFC9AC8}" srcOrd="0" destOrd="0" presId="urn:microsoft.com/office/officeart/2018/2/layout/IconVerticalSolidList"/>
    <dgm:cxn modelId="{B1DCEE85-FEAC-4954-9935-4919D8A92609}" type="presParOf" srcId="{1A2BB78C-6BF0-4D21-ADCD-80D22FFC9AC8}" destId="{615139EA-B509-4CC2-BD14-ABEC59904FF6}" srcOrd="0" destOrd="0" presId="urn:microsoft.com/office/officeart/2018/2/layout/IconVerticalSolidList"/>
    <dgm:cxn modelId="{74547267-41E1-4B4B-B33F-9D1C5401952E}" type="presParOf" srcId="{1A2BB78C-6BF0-4D21-ADCD-80D22FFC9AC8}" destId="{346BAB66-D4BD-42A0-A6FC-D88356A92DD9}" srcOrd="1" destOrd="0" presId="urn:microsoft.com/office/officeart/2018/2/layout/IconVerticalSolidList"/>
    <dgm:cxn modelId="{6092EF5F-1238-4B63-90CB-EB5CBBDB8551}" type="presParOf" srcId="{1A2BB78C-6BF0-4D21-ADCD-80D22FFC9AC8}" destId="{DB20A0D9-82E3-40E4-A8C4-DBFC368B3668}" srcOrd="2" destOrd="0" presId="urn:microsoft.com/office/officeart/2018/2/layout/IconVerticalSolidList"/>
    <dgm:cxn modelId="{59F3EE4A-3BEE-4345-9373-FABA38C83375}" type="presParOf" srcId="{1A2BB78C-6BF0-4D21-ADCD-80D22FFC9AC8}" destId="{1AC8486A-B180-4600-B6FB-703B695DCB1D}" srcOrd="3" destOrd="0" presId="urn:microsoft.com/office/officeart/2018/2/layout/IconVerticalSolidList"/>
    <dgm:cxn modelId="{85E37F73-C8F0-4E4D-8C6F-937F1A0275C7}" type="presParOf" srcId="{0EEEDFE7-9D88-4200-854A-032DB9ECF697}" destId="{AA89A80D-ECFE-4984-B77B-4F9B208F78A8}" srcOrd="1" destOrd="0" presId="urn:microsoft.com/office/officeart/2018/2/layout/IconVerticalSolidList"/>
    <dgm:cxn modelId="{CC392EA1-0F44-4D7C-89A7-FBAEC7AA5379}" type="presParOf" srcId="{0EEEDFE7-9D88-4200-854A-032DB9ECF697}" destId="{2E166D39-0C94-41A8-BFDD-7F962C93B488}" srcOrd="2" destOrd="0" presId="urn:microsoft.com/office/officeart/2018/2/layout/IconVerticalSolidList"/>
    <dgm:cxn modelId="{7B928307-CBB3-4C06-89A9-AD35811DCD56}" type="presParOf" srcId="{2E166D39-0C94-41A8-BFDD-7F962C93B488}" destId="{D867D58E-9EBE-431F-96A9-B188D993EDD8}" srcOrd="0" destOrd="0" presId="urn:microsoft.com/office/officeart/2018/2/layout/IconVerticalSolidList"/>
    <dgm:cxn modelId="{F504094D-B21A-442E-A381-53E946A15846}" type="presParOf" srcId="{2E166D39-0C94-41A8-BFDD-7F962C93B488}" destId="{42C802A4-D282-408F-B073-1A9CAD1685B7}" srcOrd="1" destOrd="0" presId="urn:microsoft.com/office/officeart/2018/2/layout/IconVerticalSolidList"/>
    <dgm:cxn modelId="{B49C8E07-1D9B-4B1F-AA4A-22698C7710A4}" type="presParOf" srcId="{2E166D39-0C94-41A8-BFDD-7F962C93B488}" destId="{8F6C9946-6B1B-49ED-A01D-029603ECD52C}" srcOrd="2" destOrd="0" presId="urn:microsoft.com/office/officeart/2018/2/layout/IconVerticalSolidList"/>
    <dgm:cxn modelId="{5AA28141-78EF-4D5A-B667-4ECE2FBDFF8B}" type="presParOf" srcId="{2E166D39-0C94-41A8-BFDD-7F962C93B488}" destId="{9DED862C-8BAD-434F-9C31-4598B54DD2F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7A52F28-DCD6-478A-941B-FD39936F9102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6AC4AAD-6D40-4ACA-A82C-29B98B28BE90}">
      <dgm:prSet phldr="0"/>
      <dgm:spPr/>
      <dgm:t>
        <a:bodyPr/>
        <a:lstStyle/>
        <a:p>
          <a:pPr rtl="0"/>
          <a:r>
            <a:rPr lang="en-US" b="0" dirty="0">
              <a:latin typeface="Garamond" panose="02020404030301010803"/>
            </a:rPr>
            <a:t>Generally </a:t>
          </a:r>
          <a:r>
            <a:rPr lang="en-US" b="0" dirty="0" err="1">
              <a:latin typeface="Garamond" panose="02020404030301010803"/>
            </a:rPr>
            <a:t>a"Libarary</a:t>
          </a:r>
          <a:r>
            <a:rPr lang="en-US" b="0" dirty="0">
              <a:latin typeface="Garamond" panose="02020404030301010803"/>
            </a:rPr>
            <a:t>" of standard templates is established to maintain by the sponsors/</a:t>
          </a:r>
          <a:r>
            <a:rPr lang="en-US" b="0" dirty="0" err="1">
              <a:latin typeface="Garamond" panose="02020404030301010803"/>
            </a:rPr>
            <a:t>cro</a:t>
          </a:r>
          <a:r>
            <a:rPr lang="en-US" b="0" dirty="0">
              <a:latin typeface="Garamond" panose="02020404030301010803"/>
            </a:rPr>
            <a:t> in order to maintain uniformity in the </a:t>
          </a:r>
          <a:r>
            <a:rPr lang="en-US" b="0" dirty="0" err="1">
              <a:latin typeface="Garamond" panose="02020404030301010803"/>
            </a:rPr>
            <a:t>crf</a:t>
          </a:r>
          <a:r>
            <a:rPr lang="en-US" b="0" dirty="0">
              <a:latin typeface="Garamond" panose="02020404030301010803"/>
            </a:rPr>
            <a:t> design and to save time.</a:t>
          </a:r>
          <a:endParaRPr lang="en-US" b="0" dirty="0"/>
        </a:p>
      </dgm:t>
    </dgm:pt>
    <dgm:pt modelId="{939619F9-68D2-4A2C-A49F-5BCE4F6763AF}" type="parTrans" cxnId="{E5C6CB5A-CA36-4F3B-9652-21A70D0E5865}">
      <dgm:prSet/>
      <dgm:spPr/>
      <dgm:t>
        <a:bodyPr/>
        <a:lstStyle/>
        <a:p>
          <a:endParaRPr lang="en-IN"/>
        </a:p>
      </dgm:t>
    </dgm:pt>
    <dgm:pt modelId="{361A6764-714D-4DD5-85FA-4C54EB5C3307}" type="sibTrans" cxnId="{E5C6CB5A-CA36-4F3B-9652-21A70D0E5865}">
      <dgm:prSet/>
      <dgm:spPr/>
      <dgm:t>
        <a:bodyPr/>
        <a:lstStyle/>
        <a:p>
          <a:endParaRPr lang="en-IN"/>
        </a:p>
      </dgm:t>
    </dgm:pt>
    <dgm:pt modelId="{D7CCD6F3-FD9E-4C7A-B019-621E4A6EECED}">
      <dgm:prSet phldr="0"/>
      <dgm:spPr/>
      <dgm:t>
        <a:bodyPr/>
        <a:lstStyle/>
        <a:p>
          <a:pPr rtl="0"/>
          <a:r>
            <a:rPr lang="en-US" b="0" dirty="0">
              <a:latin typeface="Garamond" panose="02020404030301010803"/>
            </a:rPr>
            <a:t>These Modules are also referred as standard CRF </a:t>
          </a:r>
          <a:r>
            <a:rPr lang="en-US" b="0" dirty="0" err="1">
              <a:latin typeface="Garamond" panose="02020404030301010803"/>
            </a:rPr>
            <a:t>templte</a:t>
          </a:r>
          <a:r>
            <a:rPr lang="en-US" b="0" dirty="0">
              <a:latin typeface="Garamond" panose="02020404030301010803"/>
            </a:rPr>
            <a:t>.</a:t>
          </a:r>
        </a:p>
      </dgm:t>
    </dgm:pt>
    <dgm:pt modelId="{BAA1084E-9530-47E3-B353-EBC8724BB952}" type="parTrans" cxnId="{296B9848-A23D-4062-B3C4-2B975F33AD6D}">
      <dgm:prSet/>
      <dgm:spPr/>
      <dgm:t>
        <a:bodyPr/>
        <a:lstStyle/>
        <a:p>
          <a:endParaRPr lang="en-IN"/>
        </a:p>
      </dgm:t>
    </dgm:pt>
    <dgm:pt modelId="{91356481-B23B-4B6F-9435-2293525446E3}" type="sibTrans" cxnId="{296B9848-A23D-4062-B3C4-2B975F33AD6D}">
      <dgm:prSet/>
      <dgm:spPr/>
      <dgm:t>
        <a:bodyPr/>
        <a:lstStyle/>
        <a:p>
          <a:endParaRPr lang="en-IN"/>
        </a:p>
      </dgm:t>
    </dgm:pt>
    <dgm:pt modelId="{5F586138-0773-4B0D-AF59-C42CA2682ABD}">
      <dgm:prSet phldr="0"/>
      <dgm:spPr/>
      <dgm:t>
        <a:bodyPr/>
        <a:lstStyle/>
        <a:p>
          <a:pPr rtl="0"/>
          <a:r>
            <a:rPr lang="en-US" b="0" dirty="0">
              <a:latin typeface="Garamond" panose="02020404030301010803"/>
            </a:rPr>
            <a:t>Should be develop in a </a:t>
          </a:r>
          <a:r>
            <a:rPr lang="en-US" b="0" dirty="0" err="1">
              <a:latin typeface="Garamond" panose="02020404030301010803"/>
            </a:rPr>
            <a:t>way,which</a:t>
          </a:r>
          <a:r>
            <a:rPr lang="en-US" b="0" dirty="0">
              <a:latin typeface="Garamond" panose="02020404030301010803"/>
            </a:rPr>
            <a:t> can be customized as per protocol requirements</a:t>
          </a:r>
        </a:p>
      </dgm:t>
    </dgm:pt>
    <dgm:pt modelId="{7962D610-C6F7-4BC5-9505-8165206906B5}" type="parTrans" cxnId="{D90EBCA5-9EBB-49FD-9BFE-51D216E75DFE}">
      <dgm:prSet/>
      <dgm:spPr/>
      <dgm:t>
        <a:bodyPr/>
        <a:lstStyle/>
        <a:p>
          <a:endParaRPr lang="en-IN"/>
        </a:p>
      </dgm:t>
    </dgm:pt>
    <dgm:pt modelId="{87E8A283-F3B5-428F-9F18-823C710D2940}" type="sibTrans" cxnId="{D90EBCA5-9EBB-49FD-9BFE-51D216E75DFE}">
      <dgm:prSet/>
      <dgm:spPr/>
      <dgm:t>
        <a:bodyPr/>
        <a:lstStyle/>
        <a:p>
          <a:endParaRPr lang="en-IN"/>
        </a:p>
      </dgm:t>
    </dgm:pt>
    <dgm:pt modelId="{EDC4B7E5-DA9B-42AD-9492-8F5EBA163E9B}">
      <dgm:prSet phldr="0"/>
      <dgm:spPr/>
      <dgm:t>
        <a:bodyPr/>
        <a:lstStyle/>
        <a:p>
          <a:pPr rtl="0"/>
          <a:r>
            <a:rPr lang="en-US" b="0" dirty="0">
              <a:latin typeface="Garamond" panose="02020404030301010803"/>
            </a:rPr>
            <a:t>These template are of great help while conducting multiples studies in the same therapeutic area.</a:t>
          </a:r>
        </a:p>
      </dgm:t>
    </dgm:pt>
    <dgm:pt modelId="{DE20A7E5-1F28-4857-961A-6173D09756EC}" type="parTrans" cxnId="{ED7A750D-B2B2-4029-B58C-0691D1F4613E}">
      <dgm:prSet/>
      <dgm:spPr/>
      <dgm:t>
        <a:bodyPr/>
        <a:lstStyle/>
        <a:p>
          <a:endParaRPr lang="en-IN"/>
        </a:p>
      </dgm:t>
    </dgm:pt>
    <dgm:pt modelId="{552DF2CD-B821-44BA-A1FC-0F09ACE9086B}" type="sibTrans" cxnId="{ED7A750D-B2B2-4029-B58C-0691D1F4613E}">
      <dgm:prSet/>
      <dgm:spPr/>
      <dgm:t>
        <a:bodyPr/>
        <a:lstStyle/>
        <a:p>
          <a:endParaRPr lang="en-IN"/>
        </a:p>
      </dgm:t>
    </dgm:pt>
    <dgm:pt modelId="{A8DCF2E1-6915-48E6-AD4A-97562A99CA33}" type="pres">
      <dgm:prSet presAssocID="{47A52F28-DCD6-478A-941B-FD39936F9102}" presName="linear" presStyleCnt="0">
        <dgm:presLayoutVars>
          <dgm:animLvl val="lvl"/>
          <dgm:resizeHandles val="exact"/>
        </dgm:presLayoutVars>
      </dgm:prSet>
      <dgm:spPr/>
    </dgm:pt>
    <dgm:pt modelId="{31B643EC-A934-4ECF-A697-29CD9981CBDB}" type="pres">
      <dgm:prSet presAssocID="{D7CCD6F3-FD9E-4C7A-B019-621E4A6EECE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D4679FA-EDEB-448B-828A-6AA7948B225A}" type="pres">
      <dgm:prSet presAssocID="{91356481-B23B-4B6F-9435-2293525446E3}" presName="spacer" presStyleCnt="0"/>
      <dgm:spPr/>
    </dgm:pt>
    <dgm:pt modelId="{AC43B97C-AA10-4135-9D65-CCD66C97C0F4}" type="pres">
      <dgm:prSet presAssocID="{5F586138-0773-4B0D-AF59-C42CA2682AB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A156153-F0E0-4EDC-BC1C-90FCD6AA7E84}" type="pres">
      <dgm:prSet presAssocID="{87E8A283-F3B5-428F-9F18-823C710D2940}" presName="spacer" presStyleCnt="0"/>
      <dgm:spPr/>
    </dgm:pt>
    <dgm:pt modelId="{1D75D5D2-83FE-47FE-B02D-854F1118069B}" type="pres">
      <dgm:prSet presAssocID="{EDC4B7E5-DA9B-42AD-9492-8F5EBA163E9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86E5788-6860-42CD-9C6F-A79308BD7702}" type="pres">
      <dgm:prSet presAssocID="{552DF2CD-B821-44BA-A1FC-0F09ACE9086B}" presName="spacer" presStyleCnt="0"/>
      <dgm:spPr/>
    </dgm:pt>
    <dgm:pt modelId="{B827908C-587A-47DC-A284-931F4FDCD0C8}" type="pres">
      <dgm:prSet presAssocID="{26AC4AAD-6D40-4ACA-A82C-29B98B28BE9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EAAF50A-9007-4377-9C5A-DA8AF9CF3E99}" type="presOf" srcId="{EDC4B7E5-DA9B-42AD-9492-8F5EBA163E9B}" destId="{1D75D5D2-83FE-47FE-B02D-854F1118069B}" srcOrd="0" destOrd="0" presId="urn:microsoft.com/office/officeart/2005/8/layout/vList2"/>
    <dgm:cxn modelId="{ED7A750D-B2B2-4029-B58C-0691D1F4613E}" srcId="{47A52F28-DCD6-478A-941B-FD39936F9102}" destId="{EDC4B7E5-DA9B-42AD-9492-8F5EBA163E9B}" srcOrd="2" destOrd="0" parTransId="{DE20A7E5-1F28-4857-961A-6173D09756EC}" sibTransId="{552DF2CD-B821-44BA-A1FC-0F09ACE9086B}"/>
    <dgm:cxn modelId="{296B9848-A23D-4062-B3C4-2B975F33AD6D}" srcId="{47A52F28-DCD6-478A-941B-FD39936F9102}" destId="{D7CCD6F3-FD9E-4C7A-B019-621E4A6EECED}" srcOrd="0" destOrd="0" parTransId="{BAA1084E-9530-47E3-B353-EBC8724BB952}" sibTransId="{91356481-B23B-4B6F-9435-2293525446E3}"/>
    <dgm:cxn modelId="{2C197374-F305-47B7-8495-AE71EE0E0C56}" type="presOf" srcId="{5F586138-0773-4B0D-AF59-C42CA2682ABD}" destId="{AC43B97C-AA10-4135-9D65-CCD66C97C0F4}" srcOrd="0" destOrd="0" presId="urn:microsoft.com/office/officeart/2005/8/layout/vList2"/>
    <dgm:cxn modelId="{E5C6CB5A-CA36-4F3B-9652-21A70D0E5865}" srcId="{47A52F28-DCD6-478A-941B-FD39936F9102}" destId="{26AC4AAD-6D40-4ACA-A82C-29B98B28BE90}" srcOrd="3" destOrd="0" parTransId="{939619F9-68D2-4A2C-A49F-5BCE4F6763AF}" sibTransId="{361A6764-714D-4DD5-85FA-4C54EB5C3307}"/>
    <dgm:cxn modelId="{D90EBCA5-9EBB-49FD-9BFE-51D216E75DFE}" srcId="{47A52F28-DCD6-478A-941B-FD39936F9102}" destId="{5F586138-0773-4B0D-AF59-C42CA2682ABD}" srcOrd="1" destOrd="0" parTransId="{7962D610-C6F7-4BC5-9505-8165206906B5}" sibTransId="{87E8A283-F3B5-428F-9F18-823C710D2940}"/>
    <dgm:cxn modelId="{11E489A7-C759-4DF7-B07A-005DD04FADB3}" type="presOf" srcId="{26AC4AAD-6D40-4ACA-A82C-29B98B28BE90}" destId="{B827908C-587A-47DC-A284-931F4FDCD0C8}" srcOrd="0" destOrd="0" presId="urn:microsoft.com/office/officeart/2005/8/layout/vList2"/>
    <dgm:cxn modelId="{781B7BD4-C573-4C13-A4F7-B23CA2028DD3}" type="presOf" srcId="{47A52F28-DCD6-478A-941B-FD39936F9102}" destId="{A8DCF2E1-6915-48E6-AD4A-97562A99CA33}" srcOrd="0" destOrd="0" presId="urn:microsoft.com/office/officeart/2005/8/layout/vList2"/>
    <dgm:cxn modelId="{12349AF0-4D9A-4436-A9EB-411381C76F43}" type="presOf" srcId="{D7CCD6F3-FD9E-4C7A-B019-621E4A6EECED}" destId="{31B643EC-A934-4ECF-A697-29CD9981CBDB}" srcOrd="0" destOrd="0" presId="urn:microsoft.com/office/officeart/2005/8/layout/vList2"/>
    <dgm:cxn modelId="{C8FCBF29-F123-4BE0-AB8E-CB1C562D7AC0}" type="presParOf" srcId="{A8DCF2E1-6915-48E6-AD4A-97562A99CA33}" destId="{31B643EC-A934-4ECF-A697-29CD9981CBDB}" srcOrd="0" destOrd="0" presId="urn:microsoft.com/office/officeart/2005/8/layout/vList2"/>
    <dgm:cxn modelId="{7E2241F8-ED24-4731-942D-97A511FBD04C}" type="presParOf" srcId="{A8DCF2E1-6915-48E6-AD4A-97562A99CA33}" destId="{BD4679FA-EDEB-448B-828A-6AA7948B225A}" srcOrd="1" destOrd="0" presId="urn:microsoft.com/office/officeart/2005/8/layout/vList2"/>
    <dgm:cxn modelId="{436406F8-DE5C-4DDA-98D6-69B28DC91E3F}" type="presParOf" srcId="{A8DCF2E1-6915-48E6-AD4A-97562A99CA33}" destId="{AC43B97C-AA10-4135-9D65-CCD66C97C0F4}" srcOrd="2" destOrd="0" presId="urn:microsoft.com/office/officeart/2005/8/layout/vList2"/>
    <dgm:cxn modelId="{CA7FECAE-CE56-47F9-B5AE-1083EB8E6CB9}" type="presParOf" srcId="{A8DCF2E1-6915-48E6-AD4A-97562A99CA33}" destId="{CA156153-F0E0-4EDC-BC1C-90FCD6AA7E84}" srcOrd="3" destOrd="0" presId="urn:microsoft.com/office/officeart/2005/8/layout/vList2"/>
    <dgm:cxn modelId="{1B838EFD-C451-4B10-A55F-606A35B82CBD}" type="presParOf" srcId="{A8DCF2E1-6915-48E6-AD4A-97562A99CA33}" destId="{1D75D5D2-83FE-47FE-B02D-854F1118069B}" srcOrd="4" destOrd="0" presId="urn:microsoft.com/office/officeart/2005/8/layout/vList2"/>
    <dgm:cxn modelId="{D763451E-9039-4EAC-A5BC-0CEA6E1C52D8}" type="presParOf" srcId="{A8DCF2E1-6915-48E6-AD4A-97562A99CA33}" destId="{B86E5788-6860-42CD-9C6F-A79308BD7702}" srcOrd="5" destOrd="0" presId="urn:microsoft.com/office/officeart/2005/8/layout/vList2"/>
    <dgm:cxn modelId="{10483B66-617F-42B1-80AE-E3F8283E5CB3}" type="presParOf" srcId="{A8DCF2E1-6915-48E6-AD4A-97562A99CA33}" destId="{B827908C-587A-47DC-A284-931F4FDCD0C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250F6B-59D8-49D3-9A7C-A0CCF34AE400}">
      <dsp:nvSpPr>
        <dsp:cNvPr id="0" name=""/>
        <dsp:cNvSpPr/>
      </dsp:nvSpPr>
      <dsp:spPr>
        <a:xfrm>
          <a:off x="48170" y="660"/>
          <a:ext cx="2210431" cy="132625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 err="1"/>
            <a:t>Defination</a:t>
          </a:r>
          <a:r>
            <a:rPr lang="en-US" sz="2200" b="0" kern="1200" dirty="0"/>
            <a:t> of CRF</a:t>
          </a:r>
        </a:p>
      </dsp:txBody>
      <dsp:txXfrm>
        <a:off x="48170" y="660"/>
        <a:ext cx="2210431" cy="1326259"/>
      </dsp:txXfrm>
    </dsp:sp>
    <dsp:sp modelId="{6055FA44-AF55-4C95-A891-156426C82419}">
      <dsp:nvSpPr>
        <dsp:cNvPr id="0" name=""/>
        <dsp:cNvSpPr/>
      </dsp:nvSpPr>
      <dsp:spPr>
        <a:xfrm>
          <a:off x="2479645" y="660"/>
          <a:ext cx="2210431" cy="1326259"/>
        </a:xfrm>
        <a:prstGeom prst="rect">
          <a:avLst/>
        </a:prstGeom>
        <a:solidFill>
          <a:schemeClr val="accent5">
            <a:hueOff val="141881"/>
            <a:satOff val="82"/>
            <a:lumOff val="81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/>
            <a:t>Type of CRF</a:t>
          </a:r>
        </a:p>
      </dsp:txBody>
      <dsp:txXfrm>
        <a:off x="2479645" y="660"/>
        <a:ext cx="2210431" cy="1326259"/>
      </dsp:txXfrm>
    </dsp:sp>
    <dsp:sp modelId="{F8E4682A-44A8-4F15-B459-7D244C4971C7}">
      <dsp:nvSpPr>
        <dsp:cNvPr id="0" name=""/>
        <dsp:cNvSpPr/>
      </dsp:nvSpPr>
      <dsp:spPr>
        <a:xfrm>
          <a:off x="4911120" y="660"/>
          <a:ext cx="2210431" cy="1326259"/>
        </a:xfrm>
        <a:prstGeom prst="rect">
          <a:avLst/>
        </a:prstGeom>
        <a:solidFill>
          <a:schemeClr val="accent5">
            <a:hueOff val="283761"/>
            <a:satOff val="165"/>
            <a:lumOff val="162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/>
            <a:t>Preference</a:t>
          </a:r>
        </a:p>
      </dsp:txBody>
      <dsp:txXfrm>
        <a:off x="4911120" y="660"/>
        <a:ext cx="2210431" cy="1326259"/>
      </dsp:txXfrm>
    </dsp:sp>
    <dsp:sp modelId="{17F88988-CD6A-4F92-B137-F2969A660BC1}">
      <dsp:nvSpPr>
        <dsp:cNvPr id="0" name=""/>
        <dsp:cNvSpPr/>
      </dsp:nvSpPr>
      <dsp:spPr>
        <a:xfrm>
          <a:off x="7342595" y="660"/>
          <a:ext cx="2210431" cy="1326259"/>
        </a:xfrm>
        <a:prstGeom prst="rect">
          <a:avLst/>
        </a:prstGeom>
        <a:solidFill>
          <a:schemeClr val="accent5">
            <a:hueOff val="425642"/>
            <a:satOff val="247"/>
            <a:lumOff val="243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/>
            <a:t>Element of CRF</a:t>
          </a:r>
        </a:p>
      </dsp:txBody>
      <dsp:txXfrm>
        <a:off x="7342595" y="660"/>
        <a:ext cx="2210431" cy="1326259"/>
      </dsp:txXfrm>
    </dsp:sp>
    <dsp:sp modelId="{0268C02A-E384-479E-83F6-7DE5D500FD8C}">
      <dsp:nvSpPr>
        <dsp:cNvPr id="0" name=""/>
        <dsp:cNvSpPr/>
      </dsp:nvSpPr>
      <dsp:spPr>
        <a:xfrm>
          <a:off x="48170" y="1547963"/>
          <a:ext cx="2210431" cy="1326259"/>
        </a:xfrm>
        <a:prstGeom prst="rect">
          <a:avLst/>
        </a:prstGeom>
        <a:solidFill>
          <a:schemeClr val="accent5">
            <a:hueOff val="567523"/>
            <a:satOff val="329"/>
            <a:lumOff val="324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/>
            <a:t>Poorly management CRF Development</a:t>
          </a:r>
        </a:p>
      </dsp:txBody>
      <dsp:txXfrm>
        <a:off x="48170" y="1547963"/>
        <a:ext cx="2210431" cy="1326259"/>
      </dsp:txXfrm>
    </dsp:sp>
    <dsp:sp modelId="{0D3339B2-D297-40B8-8C43-FA0F961497E1}">
      <dsp:nvSpPr>
        <dsp:cNvPr id="0" name=""/>
        <dsp:cNvSpPr/>
      </dsp:nvSpPr>
      <dsp:spPr>
        <a:xfrm>
          <a:off x="2479645" y="1547963"/>
          <a:ext cx="2210431" cy="1326259"/>
        </a:xfrm>
        <a:prstGeom prst="rect">
          <a:avLst/>
        </a:prstGeom>
        <a:solidFill>
          <a:schemeClr val="accent5">
            <a:hueOff val="709404"/>
            <a:satOff val="411"/>
            <a:lumOff val="406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/>
            <a:t>Process of paper CRF and E-CRF</a:t>
          </a:r>
        </a:p>
      </dsp:txBody>
      <dsp:txXfrm>
        <a:off x="2479645" y="1547963"/>
        <a:ext cx="2210431" cy="1326259"/>
      </dsp:txXfrm>
    </dsp:sp>
    <dsp:sp modelId="{548BE5A0-8892-4721-B1F7-215DFC3D29D2}">
      <dsp:nvSpPr>
        <dsp:cNvPr id="0" name=""/>
        <dsp:cNvSpPr/>
      </dsp:nvSpPr>
      <dsp:spPr>
        <a:xfrm>
          <a:off x="4911120" y="1547963"/>
          <a:ext cx="2210431" cy="1326259"/>
        </a:xfrm>
        <a:prstGeom prst="rect">
          <a:avLst/>
        </a:prstGeom>
        <a:solidFill>
          <a:schemeClr val="accent5">
            <a:hueOff val="851284"/>
            <a:satOff val="494"/>
            <a:lumOff val="487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/>
            <a:t>CRF </a:t>
          </a:r>
          <a:r>
            <a:rPr lang="en-US" sz="2200" b="0" kern="1200" dirty="0" err="1"/>
            <a:t>Desigining</a:t>
          </a:r>
          <a:r>
            <a:rPr lang="en-US" sz="2200" b="0" kern="1200" dirty="0"/>
            <a:t> team</a:t>
          </a:r>
        </a:p>
      </dsp:txBody>
      <dsp:txXfrm>
        <a:off x="4911120" y="1547963"/>
        <a:ext cx="2210431" cy="1326259"/>
      </dsp:txXfrm>
    </dsp:sp>
    <dsp:sp modelId="{E4DF9CF2-3D38-48BE-837F-886B6AF559AA}">
      <dsp:nvSpPr>
        <dsp:cNvPr id="0" name=""/>
        <dsp:cNvSpPr/>
      </dsp:nvSpPr>
      <dsp:spPr>
        <a:xfrm>
          <a:off x="7342595" y="1547963"/>
          <a:ext cx="2210431" cy="1326259"/>
        </a:xfrm>
        <a:prstGeom prst="rect">
          <a:avLst/>
        </a:prstGeom>
        <a:solidFill>
          <a:schemeClr val="accent5">
            <a:hueOff val="993165"/>
            <a:satOff val="576"/>
            <a:lumOff val="568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/>
            <a:t>Reference</a:t>
          </a:r>
        </a:p>
      </dsp:txBody>
      <dsp:txXfrm>
        <a:off x="7342595" y="1547963"/>
        <a:ext cx="2210431" cy="13262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5139EA-B509-4CC2-BD14-ABEC59904FF6}">
      <dsp:nvSpPr>
        <dsp:cNvPr id="0" name=""/>
        <dsp:cNvSpPr/>
      </dsp:nvSpPr>
      <dsp:spPr>
        <a:xfrm>
          <a:off x="0" y="539327"/>
          <a:ext cx="9241159" cy="995680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6BAB66-D4BD-42A0-A6FC-D88356A92DD9}">
      <dsp:nvSpPr>
        <dsp:cNvPr id="0" name=""/>
        <dsp:cNvSpPr/>
      </dsp:nvSpPr>
      <dsp:spPr>
        <a:xfrm>
          <a:off x="301193" y="763355"/>
          <a:ext cx="547624" cy="5476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AC8486A-B180-4600-B6FB-703B695DCB1D}">
      <dsp:nvSpPr>
        <dsp:cNvPr id="0" name=""/>
        <dsp:cNvSpPr/>
      </dsp:nvSpPr>
      <dsp:spPr>
        <a:xfrm>
          <a:off x="1150011" y="539327"/>
          <a:ext cx="8091147" cy="995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376" tIns="105376" rIns="105376" bIns="105376" numCol="1" spcCol="1270" anchor="ctr" anchorCtr="0">
          <a:noAutofit/>
        </a:bodyPr>
        <a:lstStyle/>
        <a:p>
          <a:pPr marL="0" lvl="0" indent="0" algn="l" defTabSz="8001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latin typeface="Garamond" panose="02020404030301010803"/>
            </a:rPr>
            <a:t>As per ICH GCP,CRF is defined as –A printed </a:t>
          </a:r>
          <a:r>
            <a:rPr lang="en-US" sz="1800" b="0" kern="1200" dirty="0" err="1">
              <a:latin typeface="Garamond" panose="02020404030301010803"/>
            </a:rPr>
            <a:t>paper,Optical</a:t>
          </a:r>
          <a:r>
            <a:rPr lang="en-US" sz="1800" b="0" kern="1200" dirty="0">
              <a:latin typeface="Garamond" panose="02020404030301010803"/>
            </a:rPr>
            <a:t> or electronic documents are designed to record all the protocol  required information to be reported to the sponsor on each trial subject.</a:t>
          </a:r>
          <a:endParaRPr lang="en-US" sz="1800" b="0" kern="1200" dirty="0"/>
        </a:p>
      </dsp:txBody>
      <dsp:txXfrm>
        <a:off x="1150011" y="539327"/>
        <a:ext cx="8091147" cy="995680"/>
      </dsp:txXfrm>
    </dsp:sp>
    <dsp:sp modelId="{D867D58E-9EBE-431F-96A9-B188D993EDD8}">
      <dsp:nvSpPr>
        <dsp:cNvPr id="0" name=""/>
        <dsp:cNvSpPr/>
      </dsp:nvSpPr>
      <dsp:spPr>
        <a:xfrm>
          <a:off x="0" y="1783928"/>
          <a:ext cx="9241159" cy="995680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C802A4-D282-408F-B073-1A9CAD1685B7}">
      <dsp:nvSpPr>
        <dsp:cNvPr id="0" name=""/>
        <dsp:cNvSpPr/>
      </dsp:nvSpPr>
      <dsp:spPr>
        <a:xfrm>
          <a:off x="301193" y="2007956"/>
          <a:ext cx="547624" cy="5476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DED862C-8BAD-434F-9C31-4598B54DD2FA}">
      <dsp:nvSpPr>
        <dsp:cNvPr id="0" name=""/>
        <dsp:cNvSpPr/>
      </dsp:nvSpPr>
      <dsp:spPr>
        <a:xfrm>
          <a:off x="1150011" y="1783928"/>
          <a:ext cx="8091147" cy="995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376" tIns="105376" rIns="105376" bIns="10537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Working </a:t>
          </a:r>
          <a:r>
            <a:rPr lang="en-US" sz="1800" b="0" kern="1200" dirty="0" err="1"/>
            <a:t>Defination</a:t>
          </a:r>
          <a:r>
            <a:rPr lang="en-US" sz="1800" b="0" kern="1200" dirty="0"/>
            <a:t>-CRF Is a tool designed by sponsor to capture the transcription o protocol specific data from source documents to </a:t>
          </a:r>
          <a:r>
            <a:rPr lang="en-US" sz="1800" b="0" kern="1200" dirty="0" err="1"/>
            <a:t>crf</a:t>
          </a:r>
          <a:endParaRPr lang="en-US" sz="1800" b="0" kern="1200" dirty="0"/>
        </a:p>
      </dsp:txBody>
      <dsp:txXfrm>
        <a:off x="1150011" y="1783928"/>
        <a:ext cx="8091147" cy="9956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B643EC-A934-4ECF-A697-29CD9981CBDB}">
      <dsp:nvSpPr>
        <dsp:cNvPr id="0" name=""/>
        <dsp:cNvSpPr/>
      </dsp:nvSpPr>
      <dsp:spPr>
        <a:xfrm>
          <a:off x="0" y="478728"/>
          <a:ext cx="5914209" cy="10296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5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latin typeface="Garamond" panose="02020404030301010803"/>
            </a:rPr>
            <a:t>These Modules are also referred as standard CRF </a:t>
          </a:r>
          <a:r>
            <a:rPr lang="en-US" sz="2000" b="0" kern="1200" dirty="0" err="1">
              <a:latin typeface="Garamond" panose="02020404030301010803"/>
            </a:rPr>
            <a:t>templte</a:t>
          </a:r>
          <a:r>
            <a:rPr lang="en-US" sz="2000" b="0" kern="1200" dirty="0">
              <a:latin typeface="Garamond" panose="02020404030301010803"/>
            </a:rPr>
            <a:t>.</a:t>
          </a:r>
        </a:p>
      </dsp:txBody>
      <dsp:txXfrm>
        <a:off x="50261" y="528989"/>
        <a:ext cx="5813687" cy="929078"/>
      </dsp:txXfrm>
    </dsp:sp>
    <dsp:sp modelId="{AC43B97C-AA10-4135-9D65-CCD66C97C0F4}">
      <dsp:nvSpPr>
        <dsp:cNvPr id="0" name=""/>
        <dsp:cNvSpPr/>
      </dsp:nvSpPr>
      <dsp:spPr>
        <a:xfrm>
          <a:off x="0" y="1565928"/>
          <a:ext cx="5914209" cy="10296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5">
                <a:hueOff val="331055"/>
                <a:satOff val="192"/>
                <a:lumOff val="1895"/>
                <a:alphaOff val="0"/>
                <a:shade val="74000"/>
                <a:satMod val="130000"/>
                <a:lumMod val="90000"/>
              </a:schemeClr>
              <a:schemeClr val="accent5">
                <a:hueOff val="331055"/>
                <a:satOff val="192"/>
                <a:lumOff val="1895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latin typeface="Garamond" panose="02020404030301010803"/>
            </a:rPr>
            <a:t>Should be develop in a </a:t>
          </a:r>
          <a:r>
            <a:rPr lang="en-US" sz="2000" b="0" kern="1200" dirty="0" err="1">
              <a:latin typeface="Garamond" panose="02020404030301010803"/>
            </a:rPr>
            <a:t>way,which</a:t>
          </a:r>
          <a:r>
            <a:rPr lang="en-US" sz="2000" b="0" kern="1200" dirty="0">
              <a:latin typeface="Garamond" panose="02020404030301010803"/>
            </a:rPr>
            <a:t> can be customized as per protocol requirements</a:t>
          </a:r>
        </a:p>
      </dsp:txBody>
      <dsp:txXfrm>
        <a:off x="50261" y="1616189"/>
        <a:ext cx="5813687" cy="929078"/>
      </dsp:txXfrm>
    </dsp:sp>
    <dsp:sp modelId="{1D75D5D2-83FE-47FE-B02D-854F1118069B}">
      <dsp:nvSpPr>
        <dsp:cNvPr id="0" name=""/>
        <dsp:cNvSpPr/>
      </dsp:nvSpPr>
      <dsp:spPr>
        <a:xfrm>
          <a:off x="0" y="2653128"/>
          <a:ext cx="5914209" cy="10296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5">
                <a:hueOff val="662110"/>
                <a:satOff val="384"/>
                <a:lumOff val="3791"/>
                <a:alphaOff val="0"/>
                <a:shade val="74000"/>
                <a:satMod val="130000"/>
                <a:lumMod val="90000"/>
              </a:schemeClr>
              <a:schemeClr val="accent5">
                <a:hueOff val="662110"/>
                <a:satOff val="384"/>
                <a:lumOff val="3791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latin typeface="Garamond" panose="02020404030301010803"/>
            </a:rPr>
            <a:t>These template are of great help while conducting multiples studies in the same therapeutic area.</a:t>
          </a:r>
        </a:p>
      </dsp:txBody>
      <dsp:txXfrm>
        <a:off x="50261" y="2703389"/>
        <a:ext cx="5813687" cy="929078"/>
      </dsp:txXfrm>
    </dsp:sp>
    <dsp:sp modelId="{B827908C-587A-47DC-A284-931F4FDCD0C8}">
      <dsp:nvSpPr>
        <dsp:cNvPr id="0" name=""/>
        <dsp:cNvSpPr/>
      </dsp:nvSpPr>
      <dsp:spPr>
        <a:xfrm>
          <a:off x="0" y="3740328"/>
          <a:ext cx="5914209" cy="10296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5">
                <a:hueOff val="993165"/>
                <a:satOff val="576"/>
                <a:lumOff val="5686"/>
                <a:alphaOff val="0"/>
                <a:shade val="74000"/>
                <a:satMod val="130000"/>
                <a:lumMod val="90000"/>
              </a:schemeClr>
              <a:schemeClr val="accent5">
                <a:hueOff val="993165"/>
                <a:satOff val="576"/>
                <a:lumOff val="5686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latin typeface="Garamond" panose="02020404030301010803"/>
            </a:rPr>
            <a:t>Generally </a:t>
          </a:r>
          <a:r>
            <a:rPr lang="en-US" sz="2000" b="0" kern="1200" dirty="0" err="1">
              <a:latin typeface="Garamond" panose="02020404030301010803"/>
            </a:rPr>
            <a:t>a"Libarary</a:t>
          </a:r>
          <a:r>
            <a:rPr lang="en-US" sz="2000" b="0" kern="1200" dirty="0">
              <a:latin typeface="Garamond" panose="02020404030301010803"/>
            </a:rPr>
            <a:t>" of standard templates is established to maintain by the sponsors/</a:t>
          </a:r>
          <a:r>
            <a:rPr lang="en-US" sz="2000" b="0" kern="1200" dirty="0" err="1">
              <a:latin typeface="Garamond" panose="02020404030301010803"/>
            </a:rPr>
            <a:t>cro</a:t>
          </a:r>
          <a:r>
            <a:rPr lang="en-US" sz="2000" b="0" kern="1200" dirty="0">
              <a:latin typeface="Garamond" panose="02020404030301010803"/>
            </a:rPr>
            <a:t> in order to maintain uniformity in the </a:t>
          </a:r>
          <a:r>
            <a:rPr lang="en-US" sz="2000" b="0" kern="1200" dirty="0" err="1">
              <a:latin typeface="Garamond" panose="02020404030301010803"/>
            </a:rPr>
            <a:t>crf</a:t>
          </a:r>
          <a:r>
            <a:rPr lang="en-US" sz="2000" b="0" kern="1200" dirty="0">
              <a:latin typeface="Garamond" panose="02020404030301010803"/>
            </a:rPr>
            <a:t> design and to save time.</a:t>
          </a:r>
          <a:endParaRPr lang="en-US" sz="2000" b="0" kern="1200" dirty="0"/>
        </a:p>
      </dsp:txBody>
      <dsp:txXfrm>
        <a:off x="50261" y="3790589"/>
        <a:ext cx="5813687" cy="9290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0A1-9830-46CB-A94E-7DB63C958D66}" type="datetimeFigureOut">
              <a:rPr lang="en-IN" smtClean="0"/>
              <a:t>01-02-2023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0450F-3E05-45D2-B387-706F7DF8A6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5408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652C7A1D-6474-47AA-8363-2D3D60B774E3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r>
              <a:rPr lang="en-US"/>
              <a:t>The process steps for paper crf and ecrf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521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2A0B1-E504-4E74-A902-B51F3BDEF663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process steps for paper crf and ecrf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552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673D8-45F4-471D-AB04-AAE569C0EC96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process steps for paper crf and ecrf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339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62AE2-2F8E-4907-9309-E4C565F71736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process steps for paper crf and ecrf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2633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1E6BA-F252-47EE-8366-A5827088EC4F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process steps for paper crf and ecrf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8014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FE02D-8FE2-4237-8B58-BCD8575EDB5C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process steps for paper crf and ecrf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134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22FD1-9CEA-44E9-8C61-1C858805D081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process steps for paper crf and ecrf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1414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8D432-A45F-4E62-A1B1-EF1DAB1826C1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process steps for paper crf and ecrf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2017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4A90F-27D6-4E50-B2EA-69666634E5F1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process steps for paper crf and ecrf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25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79FE4-2935-443C-8492-440426CCA1C3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process steps for paper crf and ecrf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465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56FD4-6550-43A3-931A-FAB1D4C05A8E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process steps for paper crf and ecrf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178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D999F-8855-4F4F-B13F-39DF348F9ADB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process steps for paper crf and ecrf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34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BD3D-B0F1-4978-B767-FFF03576B400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process steps for paper crf and ecrf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267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0800F-90C9-48BE-AAAC-1FCFE4E5DAA0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process steps for paper crf and ecrf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210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B4D51-78C5-44BF-97E5-CDBFC2D6EEE3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process steps for paper crf and ecrf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63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EF051-4066-4D31-8E95-3762B9C97A52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process steps for paper crf and ecrf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114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7E34D-5F99-4DB0-92AA-2436C8BA1939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process steps for paper crf and ecrf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340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6A43794-D35C-49DF-A71A-89B129D1A357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The process steps for paper crf and ecrf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394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919" r:id="rId13"/>
    <p:sldLayoutId id="2147483920" r:id="rId14"/>
    <p:sldLayoutId id="2147483921" r:id="rId15"/>
    <p:sldLayoutId id="2147483922" r:id="rId16"/>
    <p:sldLayoutId id="2147483923" r:id="rId17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4.png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lourful sticky notes">
            <a:extLst>
              <a:ext uri="{FF2B5EF4-FFF2-40B4-BE49-F238E27FC236}">
                <a16:creationId xmlns:a16="http://schemas.microsoft.com/office/drawing/2014/main" id="{AB81BB36-E9BC-3AB1-28F9-A5F1BCF6CD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1" b="1477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9D262D4-AE8B-4620-949A-609FC366F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2616" y="1411015"/>
            <a:ext cx="7808159" cy="4103960"/>
          </a:xfrm>
          <a:prstGeom prst="rect">
            <a:avLst/>
          </a:prstGeom>
          <a:blipFill dpi="0" rotWithShape="1">
            <a:blip r:embed="rId4">
              <a:alphaModFix amt="86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90000" sy="100000" flip="none" algn="ctr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05853C-E63A-49E2-84A4-4B7DD77A5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28332" y="1540931"/>
            <a:ext cx="7543802" cy="3835401"/>
          </a:xfrm>
          <a:prstGeom prst="rect">
            <a:avLst/>
          </a:prstGeom>
          <a:noFill/>
          <a:ln w="15875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500549F-5B68-400C-A605-BDF102BDB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3631"/>
            <a:ext cx="12231160" cy="659658"/>
            <a:chOff x="-16934" y="3123631"/>
            <a:chExt cx="12231160" cy="659658"/>
          </a:xfrm>
        </p:grpSpPr>
        <p:sp>
          <p:nvSpPr>
            <p:cNvPr id="14" name="Rounded Rectangle 17">
              <a:extLst>
                <a:ext uri="{FF2B5EF4-FFF2-40B4-BE49-F238E27FC236}">
                  <a16:creationId xmlns:a16="http://schemas.microsoft.com/office/drawing/2014/main" id="{CE12C213-76C6-4953-849D-69BD0C074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D5C439-F0A9-41AB-BF38-FB38EB00B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</p:spPr>
        </p:pic>
        <p:sp>
          <p:nvSpPr>
            <p:cNvPr id="16" name="Rounded Rectangle 20">
              <a:extLst>
                <a:ext uri="{FF2B5EF4-FFF2-40B4-BE49-F238E27FC236}">
                  <a16:creationId xmlns:a16="http://schemas.microsoft.com/office/drawing/2014/main" id="{CE714C63-2EB2-4CE0-8982-994E7A37A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E568286-7D0B-4E62-BC33-A99A0FD74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7F18A0-B9D2-22AD-613B-2E13954F40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/>
              <a:t>THE PROCESS STEPS FOR PAPER CRF AND E-CRF</a:t>
            </a:r>
            <a:endParaRPr lang="en-US" sz="4200">
              <a:ea typeface="Microsoft GothicNeo"/>
              <a:cs typeface="Microsoft GothicNeo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CA07DD-631D-4950-98DA-A2C9C902B9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>
            <a:normAutofit/>
          </a:bodyPr>
          <a:lstStyle/>
          <a:p>
            <a:r>
              <a:rPr lang="en-US"/>
              <a:t>-ANJALI &amp; ARTI</a:t>
            </a:r>
            <a:endParaRPr lang="en-US">
              <a:ea typeface="Microsoft GothicNeo"/>
              <a:cs typeface="Microsoft GothicNeo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E22DAF0-5C05-4D01-A6C7-283266577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88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7E61F402-3445-458A-9A2B-D28FD2883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673C096-95AE-4644-B76C-1DF1B667D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77A91835-418B-4867-87D7-1376A57F3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5B511A1-E0EC-49FE-8068-9DA29CD0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4A61BC5F-ADA4-4DBA-9C6B-E17E0B82E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1CE6F7D2-ACED-47D2-BEFD-FB26F7537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93B2EE5-1201-DB28-9116-FA4ECAEDC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5321" y="879456"/>
            <a:ext cx="9641037" cy="1339750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HEADER INFORMATION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BE880E9-2B86-4CDB-B5B7-308745CDD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7">
            <a:extLst>
              <a:ext uri="{FF2B5EF4-FFF2-40B4-BE49-F238E27FC236}">
                <a16:creationId xmlns:a16="http://schemas.microsoft.com/office/drawing/2014/main" id="{6B4A2368-564C-21F4-F5AA-834052758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4192019" cy="338209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De-identification removing the patient </a:t>
            </a:r>
            <a:r>
              <a:rPr lang="en-US" dirty="0" err="1">
                <a:solidFill>
                  <a:schemeClr val="tx1"/>
                </a:solidFill>
              </a:rPr>
              <a:t>name,medicl</a:t>
            </a:r>
            <a:r>
              <a:rPr lang="en-US" dirty="0">
                <a:solidFill>
                  <a:schemeClr val="tx1"/>
                </a:solidFill>
              </a:rPr>
              <a:t> record number </a:t>
            </a:r>
            <a:r>
              <a:rPr lang="en-US" dirty="0" err="1">
                <a:solidFill>
                  <a:schemeClr val="tx1"/>
                </a:solidFill>
              </a:rPr>
              <a:t>etc.and</a:t>
            </a:r>
            <a:r>
              <a:rPr lang="en-US" dirty="0">
                <a:solidFill>
                  <a:schemeClr val="tx1"/>
                </a:solidFill>
              </a:rPr>
              <a:t> giving the patient a unique study number used for </a:t>
            </a:r>
            <a:r>
              <a:rPr lang="en-US" dirty="0" err="1">
                <a:solidFill>
                  <a:schemeClr val="tx1"/>
                </a:solidFill>
              </a:rPr>
              <a:t>subjecct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identiication</a:t>
            </a:r>
            <a:endParaRPr lang="en-US" dirty="0">
              <a:solidFill>
                <a:schemeClr val="tx1"/>
              </a:solidFill>
            </a:endParaRPr>
          </a:p>
          <a:p>
            <a:pPr>
              <a:buSzPct val="114999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Generated by the system automatically thus ensuring no duplication of </a:t>
            </a:r>
            <a:r>
              <a:rPr lang="en-US" dirty="0" err="1">
                <a:solidFill>
                  <a:schemeClr val="tx1"/>
                </a:solidFill>
              </a:rPr>
              <a:t>crf</a:t>
            </a:r>
            <a:r>
              <a:rPr lang="en-US" dirty="0">
                <a:solidFill>
                  <a:schemeClr val="tx1"/>
                </a:solidFill>
              </a:rPr>
              <a:t> pages</a:t>
            </a:r>
          </a:p>
          <a:p>
            <a:pPr>
              <a:buSzPct val="114999"/>
              <a:buFont typeface="Wingdings"/>
              <a:buChar char="ü"/>
            </a:pP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DE10A8D-258D-0495-120B-46A4A48D0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9347" y="2498486"/>
            <a:ext cx="5138787" cy="3039967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3F15F8-60F4-E8ED-CB84-8B41B58D1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33BFC-35F7-45E1-AE85-2C9B97F50998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DF5F4-996A-CD85-0FA7-A82493E4D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process steps for paper crf and ecrf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A2BB04-FDFF-911F-A71A-16E8C387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535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6C184-A8F8-9F5B-E525-D583F8404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SAFTEY MODULES</a:t>
            </a:r>
            <a:r>
              <a:rPr lang="en-US" sz="3600" dirty="0">
                <a:solidFill>
                  <a:srgbClr val="262626"/>
                </a:solidFill>
              </a:rPr>
              <a:t> 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121AF9B-EC4E-5D23-C309-B5C762DF7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025570"/>
            <a:ext cx="6256867" cy="425286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Demographics</a:t>
            </a:r>
          </a:p>
          <a:p>
            <a:pPr>
              <a:buSzPct val="114999"/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Adverse Event</a:t>
            </a:r>
          </a:p>
          <a:p>
            <a:pPr>
              <a:buSzPct val="114999"/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Vital signs</a:t>
            </a:r>
          </a:p>
          <a:p>
            <a:pPr>
              <a:buSzPct val="114999"/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Medical history</a:t>
            </a:r>
          </a:p>
          <a:p>
            <a:pPr>
              <a:buSzPct val="114999"/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Physical examination</a:t>
            </a:r>
          </a:p>
          <a:p>
            <a:pPr>
              <a:buSzPct val="114999"/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Concomitant Medication</a:t>
            </a:r>
          </a:p>
          <a:p>
            <a:pPr>
              <a:buSzPct val="114999"/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Patient Disposition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04A96BB-2CFE-92EB-AF7F-9DBCF1439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026" y="2757636"/>
            <a:ext cx="2739728" cy="2739728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141FFD-4BBD-5C43-3648-86E878773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ED9FF-9CCF-4AB4-BA28-7B5D6C169042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56451-E9DA-8138-2296-2E2B621EE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process steps for paper crf and ecrf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6551C-CA45-CA37-16B2-FA506DA56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>
            <a:extLst>
              <a:ext uri="{FF2B5EF4-FFF2-40B4-BE49-F238E27FC236}">
                <a16:creationId xmlns:a16="http://schemas.microsoft.com/office/drawing/2014/main" id="{52BE4420-3B5F-4549-8B4A-77855B821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A75876F6-95D4-48CB-8E3E-4401A96E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D1B84719-90BB-4D0C-92D8-61DC5512B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A46DC1-6855-DB7B-D8A3-45F18A65A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883" y="1040700"/>
            <a:ext cx="3754982" cy="4794578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SAFTEY MODULES</a:t>
            </a:r>
          </a:p>
        </p:txBody>
      </p:sp>
      <p:sp useBgFill="1">
        <p:nvSpPr>
          <p:cNvPr id="12" name="Rectangle 16">
            <a:extLst>
              <a:ext uri="{FF2B5EF4-FFF2-40B4-BE49-F238E27FC236}">
                <a16:creationId xmlns:a16="http://schemas.microsoft.com/office/drawing/2014/main" id="{7B407EC4-5D16-4845-9840-4E28622B6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B5D74FD5-F4A1-931F-183A-DCB8BE733E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3087403"/>
              </p:ext>
            </p:extLst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8FE8BD-800E-EF6C-983D-2F13068B9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65A46-C307-4894-902B-206C615F0670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709FA0-FEF3-0CA4-25D0-69C940CDF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process steps for paper crf and ecrf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D91620-EAA9-0C6C-F717-2E11B79B8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898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7125F5DF-37AB-DDC3-3E25-1D56D41449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9084" y="702253"/>
            <a:ext cx="10330699" cy="5446784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6A2E4F-3F9E-88BD-C492-9A5433573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360EB-72BA-4B06-8617-5582040BCDB1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14C919-67FA-759D-8F1B-E9C58F9D8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process steps for paper crf and ecrf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8E135-4CCA-4DC8-2DDB-C59EC9D7B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918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145F8-8B83-2188-0FA5-01F720546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104172"/>
            <a:ext cx="9601196" cy="2181827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EFFICACY MODULES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4D3B20-DD53-0C2E-A84A-327349271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083443"/>
            <a:ext cx="9601196" cy="3264105"/>
          </a:xfrm>
        </p:spPr>
        <p:txBody>
          <a:bodyPr/>
          <a:lstStyle/>
          <a:p>
            <a:r>
              <a:rPr lang="en-US" dirty="0"/>
              <a:t>Module which captured efficacy data are not unique.</a:t>
            </a:r>
          </a:p>
          <a:p>
            <a:pPr>
              <a:buSzPct val="114999"/>
            </a:pPr>
            <a:r>
              <a:rPr lang="en-US" dirty="0"/>
              <a:t>Their design varies depending on the therapeutic area and protocol specification.</a:t>
            </a:r>
          </a:p>
          <a:p>
            <a:pPr>
              <a:buSzPct val="114999"/>
            </a:pPr>
            <a:r>
              <a:rPr lang="en-US" dirty="0"/>
              <a:t>Consider developing a therapeutic library of efficacy pages and using them.</a:t>
            </a:r>
          </a:p>
          <a:p>
            <a:pPr>
              <a:buSzPct val="114999"/>
            </a:pPr>
            <a:r>
              <a:rPr lang="en-US" dirty="0"/>
              <a:t>Define and identify- Key efficacy end points and additional test for </a:t>
            </a:r>
            <a:r>
              <a:rPr lang="en-US" dirty="0" err="1"/>
              <a:t>efficay</a:t>
            </a:r>
            <a:r>
              <a:rPr lang="en-US" dirty="0"/>
              <a:t>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C5F74B-9A96-B998-3AE0-C7CC5E5D2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46648-4FCA-4623-9B32-4DF922BF6274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72E93-5D62-FF0A-5FAE-BA2899F06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process steps for paper crf and ecrf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83C397-88A5-AE5F-5011-C8D5673AC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865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610AF-EAD5-5371-13EA-D418AE626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POORLY MANAGED CRF DEVELOPMENT(1/2)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00CE85A-F996-610D-72B2-FF191CEFF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23281"/>
            <a:ext cx="9601196" cy="3352587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Common risk and consequences</a:t>
            </a:r>
            <a:endParaRPr lang="en-US" dirty="0"/>
          </a:p>
          <a:p>
            <a:pPr>
              <a:buSzPct val="114999"/>
            </a:pPr>
            <a:r>
              <a:rPr lang="en-US" dirty="0">
                <a:ea typeface="+mn-lt"/>
                <a:cs typeface="+mn-lt"/>
              </a:rPr>
              <a:t>Increase the time of CRF creation</a:t>
            </a:r>
          </a:p>
          <a:p>
            <a:pPr>
              <a:buSzPct val="114999"/>
            </a:pPr>
            <a:r>
              <a:rPr lang="en-US" dirty="0">
                <a:ea typeface="+mn-lt"/>
                <a:cs typeface="+mn-lt"/>
              </a:rPr>
              <a:t>Delayed on clinical database creation and go-live</a:t>
            </a:r>
            <a:endParaRPr lang="en-US" dirty="0"/>
          </a:p>
          <a:p>
            <a:pPr>
              <a:buSzPct val="114999"/>
            </a:pPr>
            <a:r>
              <a:rPr lang="en-US" dirty="0">
                <a:ea typeface="+mn-lt"/>
                <a:cs typeface="+mn-lt"/>
              </a:rPr>
              <a:t>Collection of redundant data</a:t>
            </a:r>
            <a:endParaRPr lang="en-US" dirty="0"/>
          </a:p>
          <a:p>
            <a:pPr>
              <a:buSzPct val="114999"/>
            </a:pPr>
            <a:r>
              <a:rPr lang="en-US" dirty="0">
                <a:ea typeface="+mn-lt"/>
                <a:cs typeface="+mn-lt"/>
              </a:rPr>
              <a:t>Miss collection of relevant data (i.e. question on CRF not precise </a:t>
            </a:r>
            <a:endParaRPr lang="en-US" dirty="0"/>
          </a:p>
          <a:p>
            <a:pPr marL="0" indent="0">
              <a:buSzPct val="114999"/>
              <a:buNone/>
            </a:pPr>
            <a:r>
              <a:rPr lang="en-US" dirty="0">
                <a:ea typeface="+mn-lt"/>
                <a:cs typeface="+mn-lt"/>
              </a:rPr>
              <a:t>enough, may lead into wrong direction)</a:t>
            </a:r>
            <a:endParaRPr lang="en-US" dirty="0"/>
          </a:p>
          <a:p>
            <a:pPr>
              <a:buSzPct val="114999"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35C724-87AE-EBF2-6498-E0EB09A54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F270-5D54-46BC-BEF6-F5FA16AD79FB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DFEBAE-86D1-6C1D-BC35-377A9F016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process steps for paper crf and ecrf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FD52C6-4BE7-9041-0562-5C6F74DF1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156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11279-3527-CA25-B2F2-62C2A3376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POORLY MANAGED CRF DEVELOPMENT(2/2)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2898B-1380-90D9-ACF2-55B779CA7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Increase number of queries (increase data cleaning timelines)</a:t>
            </a:r>
            <a:endParaRPr lang="en-US" dirty="0"/>
          </a:p>
          <a:p>
            <a:pPr>
              <a:buSzPct val="114999"/>
            </a:pPr>
            <a:r>
              <a:rPr lang="en-US" dirty="0">
                <a:ea typeface="+mn-lt"/>
                <a:cs typeface="+mn-lt"/>
              </a:rPr>
              <a:t>Create strain on internal resources due to iterative review circles</a:t>
            </a:r>
            <a:endParaRPr lang="en-US" dirty="0"/>
          </a:p>
          <a:p>
            <a:pPr>
              <a:buSzPct val="114999"/>
            </a:pPr>
            <a:r>
              <a:rPr lang="en-US" dirty="0">
                <a:ea typeface="+mn-lt"/>
                <a:cs typeface="+mn-lt"/>
              </a:rPr>
              <a:t>Increase of the likelihood of database changes and unlock</a:t>
            </a:r>
            <a:endParaRPr lang="en-US" dirty="0"/>
          </a:p>
          <a:p>
            <a:pPr>
              <a:buSzPct val="114999"/>
            </a:pPr>
            <a:r>
              <a:rPr lang="en-US" dirty="0">
                <a:ea typeface="+mn-lt"/>
                <a:cs typeface="+mn-lt"/>
              </a:rPr>
              <a:t>Increase downstream impact on programming such as remapping of variables</a:t>
            </a:r>
            <a:endParaRPr lang="en-US" dirty="0"/>
          </a:p>
          <a:p>
            <a:pPr>
              <a:buSzPct val="114999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8641E-4FCE-6C01-FDFB-162DBD733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F4D74-57F4-47B3-905B-826EA6D85376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BD27B-F4EB-2FAD-0A16-2F9554247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process steps for paper crf and ecrf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D6FA6-579B-7528-551C-C5FCD4E7D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63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587E7-FAC3-3AB4-DC31-5748A42E8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4">
                    <a:lumMod val="75000"/>
                  </a:schemeClr>
                </a:solidFill>
                <a:ea typeface="+mj-lt"/>
                <a:cs typeface="+mj-lt"/>
              </a:rPr>
              <a:t>PROCESS OF PAPER CRF AND E-CRF(1/4)</a:t>
            </a:r>
            <a:endParaRPr lang="en-US" sz="3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BC33C-8EF4-AD9A-492B-96D1F4D87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</a:t>
            </a:r>
            <a:r>
              <a:rPr lang="en-US" dirty="0">
                <a:ea typeface="+mn-lt"/>
                <a:cs typeface="+mn-lt"/>
              </a:rPr>
              <a:t>irst step into translating the protocol into data</a:t>
            </a:r>
            <a:endParaRPr lang="en-US" dirty="0"/>
          </a:p>
          <a:p>
            <a:pPr>
              <a:buSzPct val="114999"/>
            </a:pPr>
            <a:r>
              <a:rPr lang="en-US" dirty="0">
                <a:ea typeface="+mn-lt"/>
                <a:cs typeface="+mn-lt"/>
              </a:rPr>
              <a:t> Multidisciplinary approach to designing and developing CRFs</a:t>
            </a:r>
            <a:endParaRPr lang="en-US" dirty="0"/>
          </a:p>
          <a:p>
            <a:pPr>
              <a:buSzPct val="114999"/>
            </a:pPr>
            <a:r>
              <a:rPr lang="en-US" dirty="0">
                <a:ea typeface="+mn-lt"/>
                <a:cs typeface="+mn-lt"/>
              </a:rPr>
              <a:t> Input from entire study team</a:t>
            </a:r>
            <a:endParaRPr lang="en-US" dirty="0"/>
          </a:p>
          <a:p>
            <a:pPr>
              <a:buSzPct val="114999"/>
            </a:pPr>
            <a:r>
              <a:rPr lang="en-US" dirty="0">
                <a:ea typeface="+mn-lt"/>
                <a:cs typeface="+mn-lt"/>
              </a:rPr>
              <a:t> Design CRFs to collect the data specified by the protocol </a:t>
            </a:r>
            <a:endParaRPr lang="en-US" dirty="0"/>
          </a:p>
          <a:p>
            <a:pPr>
              <a:buSzPct val="114999"/>
            </a:pPr>
            <a:r>
              <a:rPr lang="en-US" dirty="0">
                <a:ea typeface="+mn-lt"/>
                <a:cs typeface="+mn-lt"/>
              </a:rPr>
              <a:t>CRF design should be taken into consideration before the protocol is finalized</a:t>
            </a:r>
            <a:endParaRPr lang="en-US" dirty="0"/>
          </a:p>
          <a:p>
            <a:pPr>
              <a:buSzPct val="114999"/>
            </a:pPr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BCB9A-4039-E3E9-45E6-1350C563A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E670-6067-4689-BD7F-967E4126DFAF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7C6D7-96E0-7D04-BB65-640BB98A6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process steps for paper crf and ecrf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67185-8EDF-C31C-A809-AF66AC161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629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52C6D-6AC3-BDEB-0CF1-938D6FAD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4">
                    <a:lumMod val="75000"/>
                  </a:schemeClr>
                </a:solidFill>
              </a:rPr>
              <a:t>PROCESS OF PAPER CRF AND </a:t>
            </a:r>
            <a:br>
              <a:rPr lang="en-US" sz="3600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3600" dirty="0">
                <a:solidFill>
                  <a:schemeClr val="accent4">
                    <a:lumMod val="75000"/>
                  </a:schemeClr>
                </a:solidFill>
              </a:rPr>
              <a:t>E-CRF(2/4)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0B12D-8B8C-3100-F73F-36E4275FA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457200" indent="-457200"/>
            <a:r>
              <a:rPr lang="en-US" dirty="0">
                <a:ea typeface="+mn-lt"/>
                <a:cs typeface="+mn-lt"/>
              </a:rPr>
              <a:t>If Protocol and CRFs are designed concurrently, the quality of both the protocol and the CRFs can be improved through continuous collaboration between these teams</a:t>
            </a:r>
            <a:endParaRPr lang="en-US" dirty="0"/>
          </a:p>
          <a:p>
            <a:pPr marL="342900" indent="-342900"/>
            <a:r>
              <a:rPr lang="en-US" dirty="0">
                <a:ea typeface="+mn-lt"/>
                <a:cs typeface="+mn-lt"/>
              </a:rPr>
              <a:t>CRFs should not collect data that ultimately will not be used for analysis</a:t>
            </a:r>
            <a:endParaRPr lang="en-US" dirty="0"/>
          </a:p>
          <a:p>
            <a:pPr>
              <a:buSzPct val="114999"/>
            </a:pPr>
            <a:r>
              <a:rPr lang="en-US" dirty="0">
                <a:ea typeface="+mn-lt"/>
                <a:cs typeface="+mn-lt"/>
              </a:rPr>
              <a:t>Extraneous data can adversely affect overall data quality by drawing the attention of site personnel away from key variables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87BD7-706C-7AA9-89A9-18B9B0A9D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120F4-18D1-4C86-BC4D-E3D3AD361199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7858A-D271-0F7B-1531-95F77BE40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process steps for paper crf and ecrf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FD39B-66C4-A614-B7D3-6E71085BD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018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E86C0-E403-A5B4-FE8C-4358B66BC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4">
                    <a:lumMod val="75000"/>
                  </a:schemeClr>
                </a:solidFill>
                <a:ea typeface="+mj-lt"/>
                <a:cs typeface="+mj-lt"/>
              </a:rPr>
              <a:t>PROCESS OF PAPER CRF AND E-CRF(3/4)</a:t>
            </a:r>
            <a:endParaRPr lang="en-US" sz="3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AD128-7F88-FCF3-0FA1-6EC4D6467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 All data must be attributable to a subject</a:t>
            </a:r>
          </a:p>
          <a:p>
            <a:pPr>
              <a:buSzPct val="114999"/>
            </a:pPr>
            <a:r>
              <a:rPr lang="en-US" dirty="0">
                <a:ea typeface="+mn-lt"/>
                <a:cs typeface="+mn-lt"/>
              </a:rPr>
              <a:t> All CRFs should also contain a provision for investigator signature</a:t>
            </a:r>
          </a:p>
          <a:p>
            <a:pPr>
              <a:buSzPct val="114999"/>
            </a:pPr>
            <a:r>
              <a:rPr lang="en-US" dirty="0">
                <a:ea typeface="+mn-lt"/>
                <a:cs typeface="+mn-lt"/>
              </a:rPr>
              <a:t>Data collected on CRFs will be consolidated for statistical analysis, therefore use standard data structures</a:t>
            </a:r>
            <a:endParaRPr lang="en-US" dirty="0"/>
          </a:p>
          <a:p>
            <a:pPr>
              <a:buSzPct val="114999"/>
            </a:pPr>
            <a:r>
              <a:rPr lang="en-US" dirty="0">
                <a:ea typeface="+mn-lt"/>
                <a:cs typeface="+mn-lt"/>
              </a:rPr>
              <a:t>Ensure biostatistician review of CRF’s primary and secondary endpoints</a:t>
            </a:r>
            <a:endParaRPr lang="en-US" dirty="0"/>
          </a:p>
          <a:p>
            <a:pPr>
              <a:buSzPct val="114999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B62D0-CD76-0653-FF4C-D520332AE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7DC31-D738-4674-B7C3-889EC7701DC1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02123-B8F1-07E4-F358-19ED62FC8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process steps for paper crf and ecrf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90161-4546-BFA4-C4EF-1CDB87D7E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588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8F3BA-AEB9-60EA-4121-B74F4CCE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262626"/>
                </a:solidFill>
                <a:cs typeface="Calibri Light"/>
              </a:rPr>
              <a:t>CONTENT</a:t>
            </a:r>
            <a:endParaRPr lang="en-US">
              <a:solidFill>
                <a:srgbClr val="262626"/>
              </a:solidFill>
            </a:endParaRPr>
          </a:p>
        </p:txBody>
      </p:sp>
      <p:graphicFrame>
        <p:nvGraphicFramePr>
          <p:cNvPr id="30" name="Content Placeholder 2">
            <a:extLst>
              <a:ext uri="{FF2B5EF4-FFF2-40B4-BE49-F238E27FC236}">
                <a16:creationId xmlns:a16="http://schemas.microsoft.com/office/drawing/2014/main" id="{ECB19B38-6E03-59AC-0943-7224BBD379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3515272"/>
              </p:ext>
            </p:extLst>
          </p:nvPr>
        </p:nvGraphicFramePr>
        <p:xfrm>
          <a:off x="1295400" y="2772384"/>
          <a:ext cx="9601197" cy="287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E664DD-FABF-31DE-AF60-9EAF787F7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BDF17-A1E9-4AB8-9169-AC63648178FF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1C7061-1B95-8F26-016B-5FC2FA6ED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process steps for paper crf and ecrf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D3CBB8-0E98-EF34-D9B0-46CE7B009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130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0D725-9547-9373-EB2B-213DFD711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4">
                    <a:lumMod val="75000"/>
                  </a:schemeClr>
                </a:solidFill>
                <a:ea typeface="+mj-lt"/>
                <a:cs typeface="+mj-lt"/>
              </a:rPr>
              <a:t>PROCESS OF PAPER CRF AND E-CRF(4/4)</a:t>
            </a:r>
            <a:endParaRPr lang="en-US" sz="3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E2624-6310-91A7-59C6-31CCB3A89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Consider developing standardized protocol templates, CRFs, database structures, validation procedures, and reporting tables.</a:t>
            </a:r>
          </a:p>
          <a:p>
            <a:pPr>
              <a:buSzPct val="114999"/>
            </a:pPr>
            <a:r>
              <a:rPr lang="en-US" dirty="0">
                <a:ea typeface="+mn-lt"/>
                <a:cs typeface="+mn-lt"/>
              </a:rPr>
              <a:t> Consider CRF approval, CRF change management and version control</a:t>
            </a:r>
          </a:p>
          <a:p>
            <a:pPr>
              <a:buSzPct val="114999"/>
            </a:pPr>
            <a:r>
              <a:rPr lang="en-US" dirty="0">
                <a:ea typeface="+mn-lt"/>
                <a:cs typeface="+mn-lt"/>
              </a:rPr>
              <a:t> Training on CRF completion and CRF submission to data coordination center</a:t>
            </a:r>
          </a:p>
          <a:p>
            <a:pPr>
              <a:buSzPct val="114999"/>
            </a:pPr>
            <a:r>
              <a:rPr lang="en-US" dirty="0">
                <a:ea typeface="+mn-lt"/>
                <a:cs typeface="+mn-lt"/>
              </a:rPr>
              <a:t> Distribution of CRFs to sites – prior to first subject enrolled</a:t>
            </a:r>
          </a:p>
          <a:p>
            <a:pPr>
              <a:buSzPct val="114999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D7530-11D7-E0DC-840F-532A21099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E3AD4-6615-4598-A379-8BFEBF6F72B0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3F332-EB34-C2F5-C3BC-7DEC98403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process steps for paper crf and ecrf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1A7E29-C5C9-13C6-DEA3-6F10A5C3D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303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0F6F46C-873A-5A24-BF57-1E6AC73283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9985" y="1215342"/>
            <a:ext cx="9028254" cy="4305817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22AB44-E370-EBFD-5C75-9C83BDFE8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FE701-45DB-4360-A317-997BF933C154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240346-A850-D57F-6B26-06BD5AB72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process steps for paper crf and ecrf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DE4020-15B6-C221-9233-56D4E611C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91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BCF2F-8512-B727-7437-2FA747839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44C03-74BB-9DD4-71C2-0918D28EE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56932"/>
            <a:ext cx="6256866" cy="331893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ICH-GCP (E-6)R2</a:t>
            </a:r>
          </a:p>
          <a:p>
            <a:pPr>
              <a:buSzPct val="114999"/>
            </a:pPr>
            <a:r>
              <a:rPr lang="en-US">
                <a:solidFill>
                  <a:srgbClr val="262626"/>
                </a:solidFill>
              </a:rPr>
              <a:t>INA RESPOND</a:t>
            </a:r>
          </a:p>
          <a:p>
            <a:pPr>
              <a:buSzPct val="114999"/>
            </a:pPr>
            <a:r>
              <a:rPr lang="en-US">
                <a:solidFill>
                  <a:srgbClr val="262626"/>
                </a:solidFill>
              </a:rPr>
              <a:t>https://www.clinfo.eu/ecrf-development/</a:t>
            </a:r>
          </a:p>
        </p:txBody>
      </p:sp>
      <p:pic>
        <p:nvPicPr>
          <p:cNvPr id="20" name="Graphic 19" descr="Bubbles">
            <a:extLst>
              <a:ext uri="{FF2B5EF4-FFF2-40B4-BE49-F238E27FC236}">
                <a16:creationId xmlns:a16="http://schemas.microsoft.com/office/drawing/2014/main" id="{6F82AF5B-E211-08B7-7045-704B51E60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85026" y="2757636"/>
            <a:ext cx="2739728" cy="2739728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3A4EE-A231-589E-7DA2-F036E21BD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000000"/>
                </a:solidFill>
              </a:rPr>
              <a:t>The process steps for paper crf and ecrf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0BEB0-EC8D-2D05-5C58-4FF5EB2FAE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1D76979-912E-4851-937A-2C592DC7F426}" type="datetime1">
              <a:rPr lang="en-US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2/1/2023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9F97B-4B2D-6BFA-38F3-7254D8CDF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97799C9-84D9-46D2-A11E-BCF8A720529D}" type="slidenum">
              <a:rPr lang="en-US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245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DECF37D-2C60-E8F7-3799-BAE42EAE1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0411" y="731008"/>
            <a:ext cx="9903063" cy="5144860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D31F12-2D06-6EA3-D015-7F6C490AB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EF714-3229-40CA-99AE-49A97EBFED91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08114B-5C4A-F3CD-50EF-1D5FE74C2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process steps for paper crf and ecrf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1DA698-74B0-72A7-3A4D-DC570FFF4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664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52">
            <a:extLst>
              <a:ext uri="{FF2B5EF4-FFF2-40B4-BE49-F238E27FC236}">
                <a16:creationId xmlns:a16="http://schemas.microsoft.com/office/drawing/2014/main" id="{6A9BC876-571A-45A6-93A3-FB2839CE6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54">
            <a:extLst>
              <a:ext uri="{FF2B5EF4-FFF2-40B4-BE49-F238E27FC236}">
                <a16:creationId xmlns:a16="http://schemas.microsoft.com/office/drawing/2014/main" id="{F484B2EA-E61C-489C-A595-160191247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E987F02-C120-4654-AD1E-98AF4B643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4E470B5-B546-4390-9A0D-408D49895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D061B9CE-C400-4868-9385-01A0BBB98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0C49D50-A49B-4F80-81C4-05BBCF4B5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B2BCA30-AD11-E931-834C-E0699D2B9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724" y="982132"/>
            <a:ext cx="9647047" cy="1346998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cs typeface="Calibri Light"/>
              </a:rPr>
              <a:t>DEFINATION OF CRF</a:t>
            </a:r>
          </a:p>
        </p:txBody>
      </p:sp>
      <p:cxnSp>
        <p:nvCxnSpPr>
          <p:cNvPr id="80" name="Straight Connector 60">
            <a:extLst>
              <a:ext uri="{FF2B5EF4-FFF2-40B4-BE49-F238E27FC236}">
                <a16:creationId xmlns:a16="http://schemas.microsoft.com/office/drawing/2014/main" id="{1124B3AE-D38B-4A63-B422-F9792E745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77057" y="2400639"/>
            <a:ext cx="57607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FFB60643-7112-80FB-0204-079CFC060B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221720"/>
              </p:ext>
            </p:extLst>
          </p:nvPr>
        </p:nvGraphicFramePr>
        <p:xfrm>
          <a:off x="1799989" y="2556932"/>
          <a:ext cx="9241159" cy="331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21CA58-FC90-E088-A9EB-2B745D4F6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2FD8-9BA9-4EEC-BED9-B1C99F78B19E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21D798-767A-7EEC-BA99-C6D4D7A61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process steps for paper crf and ecrf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D26917-E138-5520-E772-DBE345EFD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245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4D4E8-D978-CC1D-A7FB-7A50C235D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TYPES OF CRF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6A4B492-C10E-D1BF-2E14-092884F6A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1" y="2662177"/>
            <a:ext cx="9767713" cy="2893672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C16054-CFFD-B542-C394-6D2ACCFFF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793A8-3047-4D48-9298-C5CE9D7ED87A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473A54-F203-6FA6-0C52-E3199BB74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process steps for paper crf and ecrf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18C81-A3CC-DC03-083B-C5C557317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633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E3D0C-AB8E-A167-9594-99BAEBEC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28773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PAPER CRF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0843778-7D33-F6C5-7953-C99D380D4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7" y="2024743"/>
            <a:ext cx="8350621" cy="400927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2100" dirty="0">
                <a:solidFill>
                  <a:srgbClr val="262626"/>
                </a:solidFill>
                <a:ea typeface="+mn-lt"/>
                <a:cs typeface="+mn-lt"/>
              </a:rPr>
              <a:t>CRF is poorly designed, organized, or printed, there is a greater potential for missing, or incorrect data</a:t>
            </a:r>
            <a:endParaRPr lang="en-US" sz="2100" dirty="0">
              <a:solidFill>
                <a:srgbClr val="262626"/>
              </a:solidFill>
            </a:endParaRPr>
          </a:p>
          <a:p>
            <a:pPr>
              <a:lnSpc>
                <a:spcPct val="90000"/>
              </a:lnSpc>
              <a:buSzPct val="114999"/>
            </a:pPr>
            <a:r>
              <a:rPr lang="en-US" sz="2100" dirty="0">
                <a:solidFill>
                  <a:srgbClr val="262626"/>
                </a:solidFill>
                <a:ea typeface="+mn-lt"/>
                <a:cs typeface="+mn-lt"/>
              </a:rPr>
              <a:t> CRF pages should be printed single sided</a:t>
            </a:r>
            <a:endParaRPr lang="en-US" sz="2100" dirty="0">
              <a:solidFill>
                <a:srgbClr val="262626"/>
              </a:solidFill>
            </a:endParaRPr>
          </a:p>
          <a:p>
            <a:pPr>
              <a:lnSpc>
                <a:spcPct val="90000"/>
              </a:lnSpc>
              <a:buSzPct val="114999"/>
            </a:pPr>
            <a:r>
              <a:rPr lang="en-US" sz="2100" dirty="0">
                <a:solidFill>
                  <a:srgbClr val="262626"/>
                </a:solidFill>
                <a:ea typeface="+mn-lt"/>
                <a:cs typeface="+mn-lt"/>
              </a:rPr>
              <a:t> Appropriate font and size</a:t>
            </a:r>
            <a:endParaRPr lang="en-US" sz="2100" dirty="0">
              <a:solidFill>
                <a:srgbClr val="262626"/>
              </a:solidFill>
            </a:endParaRPr>
          </a:p>
          <a:p>
            <a:pPr>
              <a:lnSpc>
                <a:spcPct val="90000"/>
              </a:lnSpc>
              <a:buSzPct val="114999"/>
            </a:pPr>
            <a:r>
              <a:rPr lang="en-US" sz="2100" dirty="0">
                <a:solidFill>
                  <a:srgbClr val="262626"/>
                </a:solidFill>
                <a:ea typeface="+mn-lt"/>
                <a:cs typeface="+mn-lt"/>
              </a:rPr>
              <a:t>Each CRF page should be clearly linked to the correct site, subject, visit and follow-up interval</a:t>
            </a:r>
            <a:endParaRPr lang="en-US" sz="2100" dirty="0">
              <a:solidFill>
                <a:srgbClr val="262626"/>
              </a:solidFill>
            </a:endParaRPr>
          </a:p>
          <a:p>
            <a:pPr>
              <a:lnSpc>
                <a:spcPct val="90000"/>
              </a:lnSpc>
              <a:buSzPct val="114999"/>
            </a:pPr>
            <a:r>
              <a:rPr lang="en-US" sz="2100" dirty="0">
                <a:solidFill>
                  <a:srgbClr val="262626"/>
                </a:solidFill>
                <a:ea typeface="+mn-lt"/>
                <a:cs typeface="+mn-lt"/>
              </a:rPr>
              <a:t>Correct usage of CRF page numbers</a:t>
            </a:r>
            <a:endParaRPr lang="en-US" sz="2100" dirty="0">
              <a:solidFill>
                <a:srgbClr val="262626"/>
              </a:solidFill>
            </a:endParaRPr>
          </a:p>
          <a:p>
            <a:pPr>
              <a:lnSpc>
                <a:spcPct val="90000"/>
              </a:lnSpc>
              <a:buSzPct val="114999"/>
            </a:pPr>
            <a:r>
              <a:rPr lang="en-US" sz="2100" dirty="0">
                <a:solidFill>
                  <a:srgbClr val="262626"/>
                </a:solidFill>
                <a:ea typeface="+mn-lt"/>
                <a:cs typeface="+mn-lt"/>
              </a:rPr>
              <a:t> Use proper date format (e.g., mm/dd/</a:t>
            </a:r>
            <a:r>
              <a:rPr lang="en-US" sz="2100" dirty="0" err="1">
                <a:solidFill>
                  <a:srgbClr val="262626"/>
                </a:solidFill>
                <a:ea typeface="+mn-lt"/>
                <a:cs typeface="+mn-lt"/>
              </a:rPr>
              <a:t>yyyy</a:t>
            </a:r>
            <a:r>
              <a:rPr lang="en-US" sz="2100" dirty="0">
                <a:solidFill>
                  <a:srgbClr val="262626"/>
                </a:solidFill>
                <a:ea typeface="+mn-lt"/>
                <a:cs typeface="+mn-lt"/>
              </a:rPr>
              <a:t>, dd/MMM/</a:t>
            </a:r>
            <a:r>
              <a:rPr lang="en-US" sz="2100" dirty="0" err="1">
                <a:solidFill>
                  <a:srgbClr val="262626"/>
                </a:solidFill>
                <a:ea typeface="+mn-lt"/>
                <a:cs typeface="+mn-lt"/>
              </a:rPr>
              <a:t>yy</a:t>
            </a:r>
            <a:r>
              <a:rPr lang="en-US" sz="2100" dirty="0">
                <a:solidFill>
                  <a:srgbClr val="262626"/>
                </a:solidFill>
                <a:ea typeface="+mn-lt"/>
                <a:cs typeface="+mn-lt"/>
              </a:rPr>
              <a:t>) should be clearly stated. </a:t>
            </a:r>
            <a:r>
              <a:rPr lang="en-US" sz="2100" dirty="0" err="1">
                <a:solidFill>
                  <a:srgbClr val="262626"/>
                </a:solidFill>
                <a:ea typeface="+mn-lt"/>
                <a:cs typeface="+mn-lt"/>
              </a:rPr>
              <a:t>Preferance</a:t>
            </a:r>
            <a:r>
              <a:rPr lang="en-US" sz="2100" dirty="0">
                <a:solidFill>
                  <a:srgbClr val="262626"/>
                </a:solidFill>
                <a:ea typeface="+mn-lt"/>
                <a:cs typeface="+mn-lt"/>
              </a:rPr>
              <a:t> for CDASH DISC format </a:t>
            </a:r>
            <a:r>
              <a:rPr lang="en-US" sz="2100" dirty="0" err="1">
                <a:solidFill>
                  <a:srgbClr val="262626"/>
                </a:solidFill>
                <a:ea typeface="+mn-lt"/>
                <a:cs typeface="+mn-lt"/>
              </a:rPr>
              <a:t>ddMMMyyyy</a:t>
            </a:r>
            <a:endParaRPr lang="en-US" sz="2100" dirty="0">
              <a:solidFill>
                <a:srgbClr val="262626"/>
              </a:solidFill>
            </a:endParaRPr>
          </a:p>
          <a:p>
            <a:pPr>
              <a:lnSpc>
                <a:spcPct val="90000"/>
              </a:lnSpc>
              <a:buSzPct val="114999"/>
            </a:pPr>
            <a:r>
              <a:rPr lang="en-US" sz="2100" dirty="0">
                <a:solidFill>
                  <a:srgbClr val="262626"/>
                </a:solidFill>
                <a:ea typeface="+mn-lt"/>
                <a:cs typeface="+mn-lt"/>
              </a:rPr>
              <a:t>Time should be collected using 24hour clock (HH:MM)</a:t>
            </a:r>
            <a:endParaRPr lang="en-US" sz="2100" dirty="0">
              <a:solidFill>
                <a:srgbClr val="262626"/>
              </a:solidFill>
            </a:endParaRPr>
          </a:p>
          <a:p>
            <a:pPr>
              <a:lnSpc>
                <a:spcPct val="90000"/>
              </a:lnSpc>
              <a:buSzPct val="114999"/>
            </a:pPr>
            <a:endParaRPr lang="en-US" sz="2000" b="1" dirty="0">
              <a:solidFill>
                <a:srgbClr val="262626"/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4149BA6-C623-04BE-297A-63C5A1BB6E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225" r="-2" b="26696"/>
          <a:stretch/>
        </p:blipFill>
        <p:spPr>
          <a:xfrm>
            <a:off x="9623403" y="2633299"/>
            <a:ext cx="1790822" cy="3017157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1C89CD-CC75-A130-1053-7C52AEFEF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24C15-D7F3-4811-B5DE-0DAB74ECD6B2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61171-2570-1C37-157C-4EA481324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process steps for paper crf and ecrf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55CAB-9831-4393-C057-747CE03BD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476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B13C-9789-F370-8D60-FD8DE08D8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E-CRF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2152DC-883F-E7D9-9C19-5C3D72C77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56932"/>
            <a:ext cx="8039658" cy="3318936"/>
          </a:xfrm>
        </p:spPr>
        <p:txBody>
          <a:bodyPr>
            <a:normAutofit lnSpcReduction="10000"/>
          </a:bodyPr>
          <a:lstStyle/>
          <a:p>
            <a:r>
              <a:rPr lang="en-US" dirty="0">
                <a:ea typeface="+mn-lt"/>
                <a:cs typeface="+mn-lt"/>
              </a:rPr>
              <a:t>Provide functionality that helps to avoid potential problems that can occur with paper CRFs (e.g. dates use a pop-up calendar)</a:t>
            </a:r>
            <a:endParaRPr lang="en-US" dirty="0"/>
          </a:p>
          <a:p>
            <a:pPr>
              <a:buSzPct val="114999"/>
            </a:pPr>
            <a:r>
              <a:rPr lang="en-US" dirty="0">
                <a:ea typeface="+mn-lt"/>
                <a:cs typeface="+mn-lt"/>
              </a:rPr>
              <a:t> Grouping of sites/subjects together thus avoid assigning incorrect site/subject numbers.</a:t>
            </a:r>
            <a:endParaRPr lang="en-US" dirty="0"/>
          </a:p>
          <a:p>
            <a:pPr>
              <a:buSzPct val="114999"/>
            </a:pPr>
            <a:r>
              <a:rPr lang="en-US" dirty="0">
                <a:ea typeface="+mn-lt"/>
                <a:cs typeface="+mn-lt"/>
              </a:rPr>
              <a:t> Edit checks programmed within the eCRF application validate the data at the point of entry</a:t>
            </a:r>
            <a:endParaRPr lang="en-US" dirty="0"/>
          </a:p>
          <a:p>
            <a:pPr>
              <a:buSzPct val="114999"/>
            </a:pPr>
            <a:r>
              <a:rPr lang="en-US" dirty="0">
                <a:ea typeface="+mn-lt"/>
                <a:cs typeface="+mn-lt"/>
              </a:rPr>
              <a:t>Capability to tab through fields in a prescribed sequence, avoiding the potential for missed data</a:t>
            </a:r>
            <a:endParaRPr lang="en-US" dirty="0"/>
          </a:p>
          <a:p>
            <a:pPr>
              <a:buSzPct val="114999"/>
            </a:pPr>
            <a:endParaRPr lang="en-US" dirty="0">
              <a:solidFill>
                <a:srgbClr val="262626"/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8975EF3-05A9-7AA0-76A0-AD8262964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6496" y="2742767"/>
            <a:ext cx="1891465" cy="3330182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BEBBB-3C63-5DC2-7CAB-1E39315F3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8B929-8EF0-419B-A0D7-740BC03A1DCC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58C21-11CF-77A0-9E0A-5C5D2C7DA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process steps for paper crf and ecrf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22E0A-80B6-E9E9-E1A6-C18F6B108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381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F7E1D-03F0-A526-8052-25A43194E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PREFERENCE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EE1BA45-CB51-0A87-69BC-4585455AE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050" y="2701180"/>
            <a:ext cx="2610165" cy="2852640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A33B530D-B964-2600-2F2F-D4D7FFF84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732" y="2556932"/>
            <a:ext cx="6256863" cy="3318936"/>
          </a:xfrm>
        </p:spPr>
        <p:txBody>
          <a:bodyPr>
            <a:normAutofit/>
          </a:bodyPr>
          <a:lstStyle/>
          <a:p>
            <a:pPr>
              <a:buSzPct val="114999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262626"/>
                </a:solidFill>
              </a:rPr>
              <a:t>E-</a:t>
            </a:r>
            <a:r>
              <a:rPr lang="en-US" sz="2200" dirty="0" err="1">
                <a:solidFill>
                  <a:srgbClr val="262626"/>
                </a:solidFill>
              </a:rPr>
              <a:t>crf</a:t>
            </a:r>
            <a:r>
              <a:rPr lang="en-US" sz="2200" dirty="0">
                <a:solidFill>
                  <a:srgbClr val="262626"/>
                </a:solidFill>
              </a:rPr>
              <a:t> are preferred over paper </a:t>
            </a:r>
            <a:r>
              <a:rPr lang="en-US" sz="2200" dirty="0" err="1">
                <a:solidFill>
                  <a:srgbClr val="262626"/>
                </a:solidFill>
              </a:rPr>
              <a:t>crf</a:t>
            </a:r>
            <a:r>
              <a:rPr lang="en-US" sz="2200" dirty="0">
                <a:solidFill>
                  <a:srgbClr val="262626"/>
                </a:solidFill>
              </a:rPr>
              <a:t> as they are less time- consuming and encourage the sponsors to carry out large multicentric studies at the same time </a:t>
            </a:r>
            <a:endParaRPr lang="en-US" dirty="0"/>
          </a:p>
          <a:p>
            <a:pPr>
              <a:buSzPct val="114999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262626"/>
                </a:solidFill>
              </a:rPr>
              <a:t>It is designed with </a:t>
            </a:r>
            <a:r>
              <a:rPr lang="en-US" sz="2200" dirty="0" err="1">
                <a:solidFill>
                  <a:srgbClr val="262626"/>
                </a:solidFill>
              </a:rPr>
              <a:t>editchecks</a:t>
            </a:r>
            <a:r>
              <a:rPr lang="en-US" sz="2200" dirty="0">
                <a:solidFill>
                  <a:srgbClr val="262626"/>
                </a:solidFill>
              </a:rPr>
              <a:t> in such a way that data </a:t>
            </a:r>
            <a:r>
              <a:rPr lang="en-US" sz="2200" dirty="0" err="1">
                <a:solidFill>
                  <a:srgbClr val="262626"/>
                </a:solidFill>
              </a:rPr>
              <a:t>entery</a:t>
            </a:r>
            <a:r>
              <a:rPr lang="en-US" sz="2200" dirty="0">
                <a:solidFill>
                  <a:srgbClr val="262626"/>
                </a:solidFill>
              </a:rPr>
              <a:t> can be done with minimal errors.</a:t>
            </a:r>
          </a:p>
          <a:p>
            <a:pPr>
              <a:buSzPct val="114999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262626"/>
                </a:solidFill>
              </a:rPr>
              <a:t>The regulatory authorities are readily accepting submissions in which validated electronic data capture (EDC) system are being used 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31FBF1-7DEE-1590-7EC3-24BB41975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9ED18-123E-4C70-8FEB-C5E6395203BD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C45CE-FC40-D021-FE54-4119F07B3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process steps for paper crf and ecrf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60744-1BC3-2429-2E21-8E2D89E3E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932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C3C2E-AACB-1931-B814-56198A388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ELEMENTS OF CRF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9D066BF-1CFA-F4B8-353E-141D7F220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6776" y="2556932"/>
            <a:ext cx="8778446" cy="3318936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7B4421-7658-F4B9-4E4E-C5F161974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A1A9D-2263-472D-AFF2-64F05645F55B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53708-2ED4-191F-AD28-2E89B3594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process steps for paper crf and ecrf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229CCD-EECA-2C40-7205-F92B4DCC5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392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078A644-EF0D-7669-D943-61B996193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7387" y="1099695"/>
            <a:ext cx="9519211" cy="4555720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85182F-3A5B-5462-3B87-876CD688F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7D478-D7FF-416C-B09D-C414446077FF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0A2FF4-F53E-3E67-79D6-D8C3A00CC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process steps for paper crf and ecrf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04A684-0248-1B63-38BD-27BBD81D8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2683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</TotalTime>
  <Words>1097</Words>
  <Application>Microsoft Office PowerPoint</Application>
  <PresentationFormat>Widescreen</PresentationFormat>
  <Paragraphs>156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Garamond</vt:lpstr>
      <vt:lpstr>Wingdings</vt:lpstr>
      <vt:lpstr>Organic</vt:lpstr>
      <vt:lpstr>THE PROCESS STEPS FOR PAPER CRF AND E-CRF</vt:lpstr>
      <vt:lpstr>CONTENT</vt:lpstr>
      <vt:lpstr>DEFINATION OF CRF</vt:lpstr>
      <vt:lpstr>TYPES OF CRF</vt:lpstr>
      <vt:lpstr>PAPER CRF</vt:lpstr>
      <vt:lpstr>E-CRF</vt:lpstr>
      <vt:lpstr>PREFERENCE</vt:lpstr>
      <vt:lpstr>ELEMENTS OF CRF</vt:lpstr>
      <vt:lpstr>PowerPoint Presentation</vt:lpstr>
      <vt:lpstr>HEADER INFORMATION</vt:lpstr>
      <vt:lpstr>SAFTEY MODULES </vt:lpstr>
      <vt:lpstr>SAFTEY MODULES</vt:lpstr>
      <vt:lpstr>PowerPoint Presentation</vt:lpstr>
      <vt:lpstr>EFFICACY MODULES</vt:lpstr>
      <vt:lpstr>POORLY MANAGED CRF DEVELOPMENT(1/2)</vt:lpstr>
      <vt:lpstr>POORLY MANAGED CRF DEVELOPMENT(2/2)</vt:lpstr>
      <vt:lpstr>PROCESS OF PAPER CRF AND E-CRF(1/4)</vt:lpstr>
      <vt:lpstr>PROCESS OF PAPER CRF AND  E-CRF(2/4)</vt:lpstr>
      <vt:lpstr>PROCESS OF PAPER CRF AND E-CRF(3/4)</vt:lpstr>
      <vt:lpstr>PROCESS OF PAPER CRF AND E-CRF(4/4)</vt:lpstr>
      <vt:lpstr>PowerPoint Presentation</vt:lpstr>
      <vt:lpstr>REFERENCE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Aarti Yadgire</cp:lastModifiedBy>
  <cp:revision>837</cp:revision>
  <dcterms:created xsi:type="dcterms:W3CDTF">2023-02-01T05:28:28Z</dcterms:created>
  <dcterms:modified xsi:type="dcterms:W3CDTF">2023-02-01T14:36:22Z</dcterms:modified>
</cp:coreProperties>
</file>